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8" r:id="rId1"/>
  </p:sldMasterIdLst>
  <p:notesMasterIdLst>
    <p:notesMasterId r:id="rId22"/>
  </p:notesMasterIdLst>
  <p:sldIdLst>
    <p:sldId id="256" r:id="rId2"/>
    <p:sldId id="285" r:id="rId3"/>
    <p:sldId id="261" r:id="rId4"/>
    <p:sldId id="262" r:id="rId5"/>
    <p:sldId id="290" r:id="rId6"/>
    <p:sldId id="284" r:id="rId7"/>
    <p:sldId id="291" r:id="rId8"/>
    <p:sldId id="292" r:id="rId9"/>
    <p:sldId id="293" r:id="rId10"/>
    <p:sldId id="294" r:id="rId11"/>
    <p:sldId id="258" r:id="rId12"/>
    <p:sldId id="300" r:id="rId13"/>
    <p:sldId id="302" r:id="rId14"/>
    <p:sldId id="304" r:id="rId15"/>
    <p:sldId id="305" r:id="rId16"/>
    <p:sldId id="286" r:id="rId17"/>
    <p:sldId id="287" r:id="rId18"/>
    <p:sldId id="288" r:id="rId19"/>
    <p:sldId id="289" r:id="rId20"/>
    <p:sldId id="303" r:id="rId21"/>
  </p:sldIdLst>
  <p:sldSz cx="9144000" cy="6858000" type="screen4x3"/>
  <p:notesSz cx="6858000" cy="9144000"/>
  <p:embeddedFontLst>
    <p:embeddedFont>
      <p:font typeface="Quicksand" charset="-18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C8CA"/>
    <a:srgbClr val="89C1A2"/>
  </p:clrMru>
</p:presentationPr>
</file>

<file path=ppt/tableStyles.xml><?xml version="1.0" encoding="utf-8"?>
<a:tblStyleLst xmlns:a="http://schemas.openxmlformats.org/drawingml/2006/main" def="{06C7FD8F-F1C4-4163-924D-F2BDED154610}">
  <a:tblStyle styleId="{06C7FD8F-F1C4-4163-924D-F2BDED154610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399" cy="1546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6000"/>
            </a:lvl1pPr>
            <a:lvl2pPr lvl="1">
              <a:spcBef>
                <a:spcPts val="0"/>
              </a:spcBef>
              <a:buSzPct val="100000"/>
              <a:defRPr sz="6000"/>
            </a:lvl2pPr>
            <a:lvl3pPr lvl="2">
              <a:spcBef>
                <a:spcPts val="0"/>
              </a:spcBef>
              <a:buSzPct val="100000"/>
              <a:defRPr sz="6000"/>
            </a:lvl3pPr>
            <a:lvl4pPr lvl="3">
              <a:spcBef>
                <a:spcPts val="0"/>
              </a:spcBef>
              <a:buSzPct val="100000"/>
              <a:defRPr sz="6000"/>
            </a:lvl4pPr>
            <a:lvl5pPr lvl="4">
              <a:spcBef>
                <a:spcPts val="0"/>
              </a:spcBef>
              <a:buSzPct val="100000"/>
              <a:defRPr sz="6000"/>
            </a:lvl5pPr>
            <a:lvl6pPr lvl="5">
              <a:spcBef>
                <a:spcPts val="0"/>
              </a:spcBef>
              <a:buSzPct val="100000"/>
              <a:defRPr sz="6000"/>
            </a:lvl6pPr>
            <a:lvl7pPr lvl="6">
              <a:spcBef>
                <a:spcPts val="0"/>
              </a:spcBef>
              <a:buSzPct val="100000"/>
              <a:defRPr sz="6000"/>
            </a:lvl7pPr>
            <a:lvl8pPr lvl="7">
              <a:spcBef>
                <a:spcPts val="0"/>
              </a:spcBef>
              <a:buSzPct val="100000"/>
              <a:defRPr sz="6000"/>
            </a:lvl8pPr>
            <a:lvl9pPr lvl="8">
              <a:spcBef>
                <a:spcPts val="0"/>
              </a:spcBef>
              <a:buSzPct val="100000"/>
              <a:defRPr sz="6000"/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Shape 23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4" name="Shape 24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 rtl="0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 rtl="0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1165474" y="1600200"/>
            <a:ext cx="3306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71569" y="1600200"/>
            <a:ext cx="33069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2600"/>
            </a:lvl1pPr>
            <a:lvl2pPr lvl="1">
              <a:spcBef>
                <a:spcPts val="0"/>
              </a:spcBef>
              <a:buSzPct val="100000"/>
              <a:defRPr sz="2600"/>
            </a:lvl2pPr>
            <a:lvl3pPr lvl="2">
              <a:spcBef>
                <a:spcPts val="0"/>
              </a:spcBef>
              <a:buSzPct val="100000"/>
              <a:defRPr sz="2600"/>
            </a:lvl3pPr>
            <a:lvl4pPr lvl="3">
              <a:spcBef>
                <a:spcPts val="0"/>
              </a:spcBef>
              <a:buSzPct val="100000"/>
              <a:defRPr sz="2600"/>
            </a:lvl4pPr>
            <a:lvl5pPr lvl="4">
              <a:spcBef>
                <a:spcPts val="0"/>
              </a:spcBef>
              <a:buSzPct val="100000"/>
              <a:defRPr sz="2600"/>
            </a:lvl5pPr>
            <a:lvl6pPr lvl="5">
              <a:spcBef>
                <a:spcPts val="0"/>
              </a:spcBef>
              <a:buSzPct val="100000"/>
              <a:defRPr sz="2600"/>
            </a:lvl6pPr>
            <a:lvl7pPr lvl="6">
              <a:spcBef>
                <a:spcPts val="0"/>
              </a:spcBef>
              <a:buSzPct val="100000"/>
              <a:defRPr sz="2600"/>
            </a:lvl7pPr>
            <a:lvl8pPr lvl="7">
              <a:spcBef>
                <a:spcPts val="0"/>
              </a:spcBef>
              <a:buSzPct val="100000"/>
              <a:defRPr sz="2600"/>
            </a:lvl8pPr>
            <a:lvl9pPr lvl="8">
              <a:spcBef>
                <a:spcPts val="0"/>
              </a:spcBef>
              <a:buSzPct val="100000"/>
              <a:defRPr sz="2600"/>
            </a:lvl9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33" name="Shape 33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3" name="Shape 53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key color">
    <p:bg>
      <p:bgPr>
        <a:solidFill>
          <a:srgbClr val="39C0BA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hape 55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56" name="Shape 56"/>
          <p:cNvSpPr/>
          <p:nvPr/>
        </p:nvSpPr>
        <p:spPr>
          <a:xfrm>
            <a:off x="808650" y="3333900"/>
            <a:ext cx="190200" cy="190200"/>
          </a:xfrm>
          <a:prstGeom prst="ellipse">
            <a:avLst/>
          </a:prstGeom>
          <a:solidFill>
            <a:srgbClr val="39C0BA"/>
          </a:solidFill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0"/>
              </a:spcBef>
              <a:buClr>
                <a:srgbClr val="39C0BA"/>
              </a:buClr>
              <a:buSzPct val="100000"/>
              <a:buFont typeface="Quicksand"/>
              <a:buNone/>
              <a:defRPr sz="180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7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3F3F3"/>
              </a:buClr>
              <a:buSzPct val="100000"/>
              <a:buFont typeface="Quicksand"/>
              <a:buChar char="◦"/>
              <a:defRPr sz="30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buChar char="▫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lvl="2">
              <a:spcBef>
                <a:spcPts val="480"/>
              </a:spcBef>
              <a:buClr>
                <a:srgbClr val="F3F3F3"/>
              </a:buClr>
              <a:buSzPct val="100000"/>
              <a:buFont typeface="Quicksand"/>
              <a:defRPr sz="24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lvl="3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lvl="4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lvl="5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lvl="6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lvl="7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lvl="8">
              <a:spcBef>
                <a:spcPts val="360"/>
              </a:spcBef>
              <a:buClr>
                <a:srgbClr val="F3F3F3"/>
              </a:buClr>
              <a:buSzPct val="100000"/>
              <a:buFont typeface="Quicksand"/>
              <a:defRPr sz="1800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6" r:id="rId4"/>
    <p:sldLayoutId id="214748365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571472" y="1214422"/>
            <a:ext cx="7929618" cy="154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hu-HU" sz="5400" b="1" dirty="0" smtClean="0"/>
              <a:t>Mivel etetjük egymást?</a:t>
            </a:r>
            <a:br>
              <a:rPr lang="hu-HU" sz="5400" b="1" dirty="0" smtClean="0"/>
            </a:br>
            <a:r>
              <a:rPr lang="hu-HU" sz="7200" dirty="0" smtClean="0"/>
              <a:t>*</a:t>
            </a:r>
            <a:r>
              <a:rPr lang="hu-HU" sz="4400" dirty="0" smtClean="0">
                <a:solidFill>
                  <a:schemeClr val="bg1"/>
                </a:solidFill>
              </a:rPr>
              <a:t>Mérgező kapcsolatok</a:t>
            </a:r>
            <a:r>
              <a:rPr lang="hu-HU" sz="4400" dirty="0" smtClean="0"/>
              <a:t>*</a:t>
            </a:r>
            <a:br>
              <a:rPr lang="hu-HU" sz="44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4400" dirty="0" smtClean="0"/>
              <a:t>Szabó-Tóth Kinga</a:t>
            </a:r>
            <a:br>
              <a:rPr lang="hu-HU" sz="4400" dirty="0" smtClean="0"/>
            </a:br>
            <a:r>
              <a:rPr lang="hu-HU" sz="2800" dirty="0" smtClean="0"/>
              <a:t>Démonok. 2017. 04. 13. </a:t>
            </a:r>
            <a:endParaRPr lang="en" sz="2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02749" y="5072050"/>
            <a:ext cx="1941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2976" y="857232"/>
            <a:ext cx="6858000" cy="4967700"/>
          </a:xfrm>
        </p:spPr>
        <p:txBody>
          <a:bodyPr/>
          <a:lstStyle/>
          <a:p>
            <a:r>
              <a:rPr lang="hu-HU" sz="2400" dirty="0" smtClean="0"/>
              <a:t> Angol feminista mozgalmak</a:t>
            </a:r>
          </a:p>
          <a:p>
            <a:r>
              <a:rPr lang="hu-HU" sz="2400" dirty="0" smtClean="0"/>
              <a:t> Magyarország: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 smtClean="0"/>
              <a:t>Az elsők között jöttek létre  a magyarországi nőszervezetek.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dirty="0" smtClean="0"/>
              <a:t>A nőmozgalom a </a:t>
            </a:r>
            <a:r>
              <a:rPr lang="hu-HU" sz="2400" b="1" dirty="0" smtClean="0"/>
              <a:t>Nők kiáltványa</a:t>
            </a:r>
            <a:r>
              <a:rPr lang="hu-HU" sz="2400" dirty="0" smtClean="0"/>
              <a:t> kiadásával indult 1865-ben.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400" b="1" dirty="0" smtClean="0"/>
              <a:t>    Magyarországon</a:t>
            </a:r>
            <a:r>
              <a:rPr lang="hu-HU" sz="2400" dirty="0" smtClean="0"/>
              <a:t> a </a:t>
            </a:r>
            <a:r>
              <a:rPr lang="hu-HU" sz="2400" b="1" dirty="0" smtClean="0"/>
              <a:t>nők</a:t>
            </a:r>
            <a:r>
              <a:rPr lang="hu-HU" sz="2400" dirty="0" smtClean="0"/>
              <a:t> </a:t>
            </a:r>
            <a:r>
              <a:rPr lang="hu-HU" sz="2400" b="1" dirty="0" smtClean="0"/>
              <a:t>1919-ben</a:t>
            </a:r>
            <a:r>
              <a:rPr lang="hu-HU" sz="2400" dirty="0" smtClean="0"/>
              <a:t> </a:t>
            </a:r>
            <a:r>
              <a:rPr lang="hu-HU" sz="2400" b="1" dirty="0" smtClean="0"/>
              <a:t>szavazati</a:t>
            </a:r>
            <a:r>
              <a:rPr lang="hu-HU" sz="2400" dirty="0" smtClean="0"/>
              <a:t> </a:t>
            </a:r>
            <a:r>
              <a:rPr lang="hu-HU" sz="2400" b="1" dirty="0" smtClean="0"/>
              <a:t>jogot</a:t>
            </a:r>
            <a:r>
              <a:rPr lang="hu-HU" sz="2400" dirty="0" smtClean="0"/>
              <a:t> </a:t>
            </a:r>
            <a:r>
              <a:rPr lang="hu-HU" sz="2400" b="1" dirty="0" smtClean="0"/>
              <a:t>kaptak</a:t>
            </a:r>
            <a:r>
              <a:rPr lang="hu-HU" sz="2400" dirty="0" smtClean="0"/>
              <a:t>, és az első női országgyűlési képviselő 1922-ben foglalhatta el helyét a parlamentben. Ő volt </a:t>
            </a:r>
            <a:r>
              <a:rPr lang="hu-HU" sz="2400" dirty="0" err="1" smtClean="0"/>
              <a:t>Slachta</a:t>
            </a:r>
            <a:r>
              <a:rPr lang="hu-HU" sz="2400" dirty="0" smtClean="0"/>
              <a:t> Margit (1884 – 1974), a keresztény feminizmus irányzatának követője. A keresztény feministák szót emeltek mind a </a:t>
            </a:r>
            <a:r>
              <a:rPr lang="hu-HU" sz="2400" b="1" dirty="0" smtClean="0"/>
              <a:t>nők </a:t>
            </a:r>
            <a:r>
              <a:rPr lang="hu-HU" sz="2400" dirty="0" smtClean="0"/>
              <a:t>sajátos nemzeti és családi értékeiért, mind a </a:t>
            </a:r>
            <a:r>
              <a:rPr lang="hu-HU" sz="2400" b="1" dirty="0" smtClean="0"/>
              <a:t>nők</a:t>
            </a:r>
            <a:r>
              <a:rPr lang="hu-HU" sz="2400" dirty="0" smtClean="0"/>
              <a:t> tanuláshoz és munkához való jogaiért</a:t>
            </a:r>
            <a:r>
              <a:rPr lang="hu-HU" sz="2800" dirty="0" smtClean="0"/>
              <a:t>.</a:t>
            </a:r>
          </a:p>
          <a:p>
            <a:pPr lvl="1">
              <a:buNone/>
            </a:pPr>
            <a:endParaRPr lang="hu-H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subTitle" idx="4294967295"/>
          </p:nvPr>
        </p:nvSpPr>
        <p:spPr>
          <a:xfrm>
            <a:off x="1785918" y="214290"/>
            <a:ext cx="66713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sz="3600" b="1" dirty="0" smtClean="0">
                <a:solidFill>
                  <a:srgbClr val="F3F3F3"/>
                </a:solidFill>
              </a:rPr>
              <a:t>2013. Törvény</a:t>
            </a:r>
            <a:endParaRPr lang="en" sz="3600" b="1" dirty="0">
              <a:solidFill>
                <a:srgbClr val="F3F3F3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2071670" y="928670"/>
            <a:ext cx="6671399" cy="54292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hu-HU" sz="1800" i="1" dirty="0" smtClean="0"/>
              <a:t>Aki gyermekének szülője, továbbá az elkövetéskor vagy korábban vele közös háztartásban vagy egy lakásban élő hozzátartozója, volt házastársa, volt élettársa, gondnoka, gondnokoltja, gyámja vagy gyámoltja sérelmére rendszeresen</a:t>
            </a:r>
            <a:r>
              <a:rPr lang="hu-HU" sz="1800" dirty="0" smtClean="0"/>
              <a:t> </a:t>
            </a:r>
            <a:br>
              <a:rPr lang="hu-HU" sz="1800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i="1" dirty="0" smtClean="0"/>
              <a:t>a) az emberi méltóságot súlyosan sértő, megalázó és erőszakos magatartást tanúsít,</a:t>
            </a:r>
            <a:r>
              <a:rPr lang="hu-HU" sz="1800" dirty="0" smtClean="0"/>
              <a:t> </a:t>
            </a:r>
            <a:br>
              <a:rPr lang="hu-HU" sz="1800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i="1" dirty="0" smtClean="0"/>
              <a:t>b) a közös gazdálkodás körébe vagy közös vagyonba tartozó anyagi javakat von el és ezzel a sértettet súlyos nélkülözésnek tesz ki,</a:t>
            </a:r>
            <a:r>
              <a:rPr lang="hu-HU" sz="1800" dirty="0" smtClean="0"/>
              <a:t> </a:t>
            </a:r>
            <a:br>
              <a:rPr lang="hu-HU" sz="1800" dirty="0" smtClean="0"/>
            </a:br>
            <a:r>
              <a:rPr lang="hu-HU" sz="1800" dirty="0" smtClean="0"/>
              <a:t/>
            </a:r>
            <a:br>
              <a:rPr lang="hu-HU" sz="1800" dirty="0" smtClean="0"/>
            </a:br>
            <a:r>
              <a:rPr lang="hu-HU" sz="1800" i="1" dirty="0" smtClean="0"/>
              <a:t>ha súlyosabb bűncselekmény nem valósul meg, vétség miatt két évig terjedő szabadságvesztéssel büntetendő.</a:t>
            </a:r>
            <a:endParaRPr lang="hu-HU" sz="1800" dirty="0" smtClean="0"/>
          </a:p>
          <a:p>
            <a:r>
              <a:rPr lang="hu-HU" sz="1800" dirty="0" smtClean="0"/>
              <a:t> </a:t>
            </a:r>
            <a:r>
              <a:rPr lang="hu-HU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 az agresszor rendszeresen könnyű testi sértést vagy becsületsértést követ el, akkor a büntetés 3 évig mehet fel, ha pedig súlyos testi sértésről, személyi szabadság megsértéséről vagy kényszerítésről van szó, 5 év is kiszabható, és 1 év a minimum. A kapcsolati erőszakot csak magánindítványra büntetik.</a:t>
            </a:r>
          </a:p>
          <a:p>
            <a:pPr lvl="0" rtl="0">
              <a:spcBef>
                <a:spcPts val="0"/>
              </a:spcBef>
              <a:buNone/>
            </a:pPr>
            <a:endParaRPr lang="en" sz="2200" dirty="0">
              <a:solidFill>
                <a:srgbClr val="F3F3F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25" y="2686500"/>
            <a:ext cx="1485000" cy="1485000"/>
          </a:xfrm>
          <a:prstGeom prst="ellipse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28868"/>
            <a:ext cx="1941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ctrTitle" idx="4294967295"/>
          </p:nvPr>
        </p:nvSpPr>
        <p:spPr>
          <a:xfrm>
            <a:off x="2500298" y="2571744"/>
            <a:ext cx="6242513" cy="44291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1" indent="-495300">
              <a:lnSpc>
                <a:spcPct val="90000"/>
              </a:lnSpc>
            </a:pPr>
            <a:r>
              <a:rPr lang="hu-HU" sz="3200" dirty="0" smtClean="0">
                <a:solidFill>
                  <a:schemeClr val="bg1"/>
                </a:solidFill>
              </a:rPr>
              <a:t>* Ciklikus folyamat</a:t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>* Okai, háttere</a:t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2000" b="1" dirty="0" smtClean="0"/>
              <a:t>Bántalmazási kör elmélete</a:t>
            </a:r>
            <a:br>
              <a:rPr lang="hu-HU" sz="20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000" b="1" dirty="0" smtClean="0"/>
              <a:t>A szociális helyzet és megbirkózási képesség elmélete </a:t>
            </a:r>
            <a:br>
              <a:rPr lang="hu-HU" sz="20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000" b="1" dirty="0" smtClean="0"/>
              <a:t>Rendszerelméleti magyarázat </a:t>
            </a:r>
            <a:br>
              <a:rPr lang="hu-HU" sz="20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000" b="1" dirty="0" smtClean="0"/>
              <a:t>Patriarchátus elmélet </a:t>
            </a:r>
            <a:br>
              <a:rPr lang="hu-HU" sz="20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000" b="1" dirty="0" smtClean="0"/>
              <a:t>Csere elmélet </a:t>
            </a:r>
            <a:br>
              <a:rPr lang="hu-HU" sz="2000" b="1" dirty="0" smtClean="0"/>
            </a:br>
            <a:r>
              <a:rPr lang="hu-HU" sz="2000" b="1" dirty="0" smtClean="0"/>
              <a:t/>
            </a:r>
            <a:br>
              <a:rPr lang="hu-HU" sz="2000" b="1" dirty="0" smtClean="0"/>
            </a:br>
            <a:r>
              <a:rPr lang="hu-HU" sz="2000" b="1" dirty="0" smtClean="0"/>
              <a:t>Erőforrás-elmélet </a:t>
            </a:r>
            <a:r>
              <a:rPr lang="hu-HU" sz="2000" b="1" dirty="0" smtClean="0">
                <a:solidFill>
                  <a:schemeClr val="bg1"/>
                </a:solidFill>
              </a:rPr>
              <a:t/>
            </a:r>
            <a:br>
              <a:rPr lang="hu-HU" sz="2000" b="1" dirty="0" smtClean="0">
                <a:solidFill>
                  <a:schemeClr val="bg1"/>
                </a:solidFill>
              </a:rPr>
            </a:br>
            <a:r>
              <a:rPr lang="hu-HU" sz="3200" b="1" dirty="0" smtClean="0">
                <a:solidFill>
                  <a:schemeClr val="bg1"/>
                </a:solidFill>
              </a:rPr>
              <a:t/>
            </a:r>
            <a:br>
              <a:rPr lang="hu-HU" sz="3200" b="1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sz="3200" dirty="0" smtClean="0">
                <a:solidFill>
                  <a:schemeClr val="bg1"/>
                </a:solidFill>
              </a:rPr>
              <a:t/>
            </a:r>
            <a:br>
              <a:rPr lang="hu-HU" sz="3200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endParaRPr lang="en" dirty="0">
              <a:solidFill>
                <a:schemeClr val="bg1"/>
              </a:solidFill>
            </a:endParaRPr>
          </a:p>
        </p:txBody>
      </p:sp>
      <p:grpSp>
        <p:nvGrpSpPr>
          <p:cNvPr id="2" name="Shape 104"/>
          <p:cNvGrpSpPr/>
          <p:nvPr/>
        </p:nvGrpSpPr>
        <p:grpSpPr>
          <a:xfrm>
            <a:off x="214282" y="2857496"/>
            <a:ext cx="1116779" cy="1116779"/>
            <a:chOff x="2594050" y="1631825"/>
            <a:chExt cx="439625" cy="439625"/>
          </a:xfrm>
        </p:grpSpPr>
        <p:sp>
          <p:nvSpPr>
            <p:cNvPr id="105" name="Shape 105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" name="Téglalap 8"/>
          <p:cNvSpPr/>
          <p:nvPr/>
        </p:nvSpPr>
        <p:spPr>
          <a:xfrm>
            <a:off x="1571604" y="142852"/>
            <a:ext cx="678661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3F3F3"/>
              </a:buClr>
              <a:buSzPct val="100000"/>
            </a:pPr>
            <a:r>
              <a:rPr lang="hu-HU" sz="3600" b="1" dirty="0" smtClean="0">
                <a:solidFill>
                  <a:srgbClr val="80C8CA"/>
                </a:solidFill>
                <a:latin typeface="Quicksand"/>
                <a:ea typeface="Quicksand"/>
                <a:cs typeface="Quicksand"/>
                <a:sym typeface="Quicksand"/>
              </a:rPr>
              <a:t>Mérgező kapcsolatok természetrajza, háttere</a:t>
            </a:r>
          </a:p>
          <a:p>
            <a:pPr>
              <a:buClr>
                <a:srgbClr val="F3F3F3"/>
              </a:buClr>
              <a:buSzPct val="100000"/>
            </a:pPr>
            <a:endParaRPr lang="hu-HU" sz="3600" b="1" dirty="0" smtClean="0">
              <a:solidFill>
                <a:srgbClr val="80C8C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10" name="Shape 96"/>
          <p:cNvSpPr txBox="1">
            <a:spLocks/>
          </p:cNvSpPr>
          <p:nvPr/>
        </p:nvSpPr>
        <p:spPr>
          <a:xfrm>
            <a:off x="2286000" y="1500174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96"/>
          <p:cNvSpPr txBox="1">
            <a:spLocks/>
          </p:cNvSpPr>
          <p:nvPr/>
        </p:nvSpPr>
        <p:spPr>
          <a:xfrm>
            <a:off x="1928794" y="1428736"/>
            <a:ext cx="7215206" cy="51105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3600" dirty="0" smtClean="0">
              <a:solidFill>
                <a:srgbClr val="80C8CA"/>
              </a:solidFill>
              <a:latin typeface="Quicksand" charset="-18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icksand" charset="-18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3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71678"/>
            <a:ext cx="2428892" cy="235745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3955" y="4929198"/>
            <a:ext cx="1840045" cy="178592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hape 77"/>
          <p:cNvSpPr txBox="1">
            <a:spLocks/>
          </p:cNvSpPr>
          <p:nvPr/>
        </p:nvSpPr>
        <p:spPr>
          <a:xfrm>
            <a:off x="1214414" y="285728"/>
            <a:ext cx="6671399" cy="5429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Quicksand"/>
              <a:buNone/>
              <a:tabLst/>
              <a:defRPr/>
            </a:pPr>
            <a:endParaRPr kumimoji="0" lang="en" sz="2200" b="0" i="0" u="none" strike="noStrike" kern="0" cap="none" spc="0" normalizeH="0" baseline="0" noProof="0" dirty="0">
              <a:ln>
                <a:noFill/>
              </a:ln>
              <a:solidFill>
                <a:srgbClr val="F3F3F3"/>
              </a:solidFill>
              <a:effectLst/>
              <a:uLnTx/>
              <a:uFillTx/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4" name="Téglalap 3"/>
          <p:cNvSpPr/>
          <p:nvPr/>
        </p:nvSpPr>
        <p:spPr>
          <a:xfrm>
            <a:off x="1500166" y="285728"/>
            <a:ext cx="5357834" cy="79714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Quicksand" charset="-18"/>
              </a:rPr>
              <a:t>Jellemzője az eszkaláció</a:t>
            </a:r>
          </a:p>
          <a:p>
            <a:endParaRPr lang="hu-HU" sz="2800" dirty="0" smtClean="0">
              <a:latin typeface="Quicksand" charset="-18"/>
            </a:endParaRP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Quicksand" charset="-18"/>
              </a:rPr>
              <a:t> A bántalmazás egy folyamatként értelmezhető</a:t>
            </a:r>
          </a:p>
          <a:p>
            <a:endParaRPr lang="hu-HU" sz="2800" dirty="0" smtClean="0">
              <a:latin typeface="Quicksand" charset="-18"/>
            </a:endParaRP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Quicksand" charset="-18"/>
              </a:rPr>
              <a:t>Jellemzője: el kell érni, hogy a bántalmazott önbizalma megrendüljön</a:t>
            </a:r>
          </a:p>
          <a:p>
            <a:pPr>
              <a:buFont typeface="Arial" pitchFamily="34" charset="0"/>
              <a:buChar char="•"/>
            </a:pPr>
            <a:endParaRPr lang="hu-HU" sz="2800" dirty="0" smtClean="0">
              <a:latin typeface="Quicksand" charset="-18"/>
            </a:endParaRPr>
          </a:p>
          <a:p>
            <a:pPr>
              <a:buFont typeface="Arial" pitchFamily="34" charset="0"/>
              <a:buChar char="•"/>
            </a:pPr>
            <a:r>
              <a:rPr lang="hu-HU" sz="2800" dirty="0" smtClean="0">
                <a:latin typeface="Quicksand" charset="-18"/>
              </a:rPr>
              <a:t> A lelki bántalmazás típusai: </a:t>
            </a:r>
          </a:p>
          <a:p>
            <a:r>
              <a:rPr lang="hu-HU" sz="2400" dirty="0" smtClean="0">
                <a:latin typeface="Quicksand" charset="-18"/>
              </a:rPr>
              <a:t>	</a:t>
            </a:r>
            <a:r>
              <a:rPr lang="hu-HU" sz="1600" dirty="0" smtClean="0">
                <a:latin typeface="Quicksand" charset="-18"/>
              </a:rPr>
              <a:t>Izoláció</a:t>
            </a:r>
          </a:p>
          <a:p>
            <a:r>
              <a:rPr lang="hu-HU" sz="1600" b="1" dirty="0" smtClean="0">
                <a:latin typeface="Quicksand" charset="-18"/>
              </a:rPr>
              <a:t>	Mozgásszabadság korlátozása</a:t>
            </a:r>
            <a:r>
              <a:rPr lang="hu-HU" sz="1600" dirty="0" smtClean="0">
                <a:latin typeface="Quicksand" charset="-18"/>
              </a:rPr>
              <a:t> </a:t>
            </a:r>
          </a:p>
          <a:p>
            <a:r>
              <a:rPr lang="hu-HU" sz="1600" b="1" dirty="0" smtClean="0">
                <a:latin typeface="Quicksand" charset="-18"/>
              </a:rPr>
              <a:t>	A pénz illetve a megélhetési feltételek  	elvonása</a:t>
            </a:r>
            <a:r>
              <a:rPr lang="hu-HU" sz="1600" dirty="0" smtClean="0">
                <a:latin typeface="Quicksand" charset="-18"/>
              </a:rPr>
              <a:t> </a:t>
            </a:r>
          </a:p>
          <a:p>
            <a:r>
              <a:rPr lang="hu-HU" sz="1600" dirty="0" smtClean="0">
                <a:latin typeface="Quicksand" charset="-18"/>
              </a:rPr>
              <a:t>	Az állandó kritika, bírálat</a:t>
            </a:r>
          </a:p>
          <a:p>
            <a:r>
              <a:rPr lang="hu-HU" sz="1600" dirty="0" smtClean="0">
                <a:latin typeface="Quicksand" charset="-18"/>
              </a:rPr>
              <a:t>	Fenyegetés</a:t>
            </a:r>
          </a:p>
          <a:p>
            <a:r>
              <a:rPr lang="hu-HU" sz="1600" dirty="0" smtClean="0">
                <a:latin typeface="Quicksand" charset="-18"/>
              </a:rPr>
              <a:t>	Nyíltan szexuális viszony folytatása</a:t>
            </a:r>
          </a:p>
          <a:p>
            <a:r>
              <a:rPr lang="hu-HU" sz="1600" dirty="0" smtClean="0">
                <a:latin typeface="Quicksand" charset="-18"/>
              </a:rPr>
              <a:t>	Állandó bizonytalanságban tartás</a:t>
            </a:r>
          </a:p>
          <a:p>
            <a:pPr lvl="2"/>
            <a:endParaRPr lang="hu-HU" sz="2400" dirty="0" smtClean="0">
              <a:latin typeface="Quicksand" charset="-18"/>
            </a:endParaRPr>
          </a:p>
          <a:p>
            <a:endParaRPr lang="hu-HU" sz="2400" dirty="0" smtClean="0">
              <a:latin typeface="Quicksand" charset="-18"/>
            </a:endParaRPr>
          </a:p>
          <a:p>
            <a:pPr>
              <a:buFont typeface="Arial" pitchFamily="34" charset="0"/>
              <a:buChar char="•"/>
            </a:pPr>
            <a:endParaRPr lang="hu-HU" sz="2400" dirty="0" smtClean="0">
              <a:latin typeface="Quicksand" charset="-18"/>
            </a:endParaRPr>
          </a:p>
          <a:p>
            <a:pPr>
              <a:buFont typeface="Arial" pitchFamily="34" charset="0"/>
              <a:buChar char="•"/>
            </a:pPr>
            <a:endParaRPr lang="hu-HU" sz="2400" dirty="0">
              <a:latin typeface="Quicksand" charset="-18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785794"/>
            <a:ext cx="716085" cy="69502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1857364"/>
            <a:ext cx="1030414" cy="100010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3214686"/>
            <a:ext cx="1411417" cy="13699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07053" cy="762761"/>
          </a:xfrm>
        </p:spPr>
        <p:txBody>
          <a:bodyPr/>
          <a:lstStyle/>
          <a:p>
            <a:r>
              <a:rPr lang="hu-HU" sz="3200" dirty="0" smtClean="0"/>
              <a:t>A bántalmazó ismérvei</a:t>
            </a:r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4414" y="1214422"/>
            <a:ext cx="6858000" cy="4967700"/>
          </a:xfrm>
        </p:spPr>
        <p:txBody>
          <a:bodyPr/>
          <a:lstStyle/>
          <a:p>
            <a:r>
              <a:rPr lang="hu-HU" dirty="0" smtClean="0"/>
              <a:t> Lealacsonyítóan beszél másokról</a:t>
            </a:r>
          </a:p>
          <a:p>
            <a:r>
              <a:rPr lang="hu-HU" dirty="0" smtClean="0"/>
              <a:t> Bagatellizálja saját viselkedését</a:t>
            </a:r>
          </a:p>
          <a:p>
            <a:r>
              <a:rPr lang="hu-HU" dirty="0" smtClean="0"/>
              <a:t> Nem hiszi, hogy durva viselkedésének következményei lehetnek</a:t>
            </a:r>
          </a:p>
          <a:p>
            <a:r>
              <a:rPr lang="hu-HU" dirty="0" smtClean="0"/>
              <a:t> Mindig másokat hibáztat</a:t>
            </a:r>
          </a:p>
          <a:p>
            <a:r>
              <a:rPr lang="hu-HU" dirty="0" smtClean="0"/>
              <a:t> Bántalmazott volt, vagy tanú</a:t>
            </a:r>
          </a:p>
          <a:p>
            <a:r>
              <a:rPr lang="hu-HU" dirty="0" smtClean="0"/>
              <a:t> Nincs önbecsülése</a:t>
            </a:r>
          </a:p>
          <a:p>
            <a:r>
              <a:rPr lang="hu-HU" dirty="0" smtClean="0"/>
              <a:t> Gyerekkorában a szeretet megvonásával büntették most így büntet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07053" cy="762761"/>
          </a:xfrm>
        </p:spPr>
        <p:txBody>
          <a:bodyPr/>
          <a:lstStyle/>
          <a:p>
            <a:endParaRPr lang="hu-HU" sz="32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4414" y="1214422"/>
            <a:ext cx="6858000" cy="4967700"/>
          </a:xfrm>
        </p:spPr>
        <p:txBody>
          <a:bodyPr/>
          <a:lstStyle/>
          <a:p>
            <a:r>
              <a:rPr lang="hu-HU" dirty="0" smtClean="0"/>
              <a:t> Extrém módon reagál a stresszre – megtorol</a:t>
            </a:r>
          </a:p>
          <a:p>
            <a:r>
              <a:rPr lang="hu-HU" dirty="0" smtClean="0"/>
              <a:t> Dühét uralkodásra használja</a:t>
            </a:r>
          </a:p>
          <a:p>
            <a:r>
              <a:rPr lang="hu-HU" dirty="0" smtClean="0"/>
              <a:t> Nehezen tudja kívánságait kifejezni</a:t>
            </a:r>
          </a:p>
          <a:p>
            <a:r>
              <a:rPr lang="hu-HU" dirty="0" smtClean="0"/>
              <a:t> Agresszív a szexben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b="1" dirty="0" smtClean="0"/>
              <a:t>Figyelmeztető jelek!!</a:t>
            </a:r>
          </a:p>
          <a:p>
            <a:pPr>
              <a:buNone/>
            </a:pPr>
            <a:r>
              <a:rPr lang="hu-HU" sz="2400" dirty="0" smtClean="0"/>
              <a:t>Kontrollál, féltékeny, hamar elköteleződik, túlérzékeny, irreális elvárások, kettős viselkedés, </a:t>
            </a:r>
            <a:r>
              <a:rPr lang="hu-HU" sz="2400" dirty="0" err="1" smtClean="0"/>
              <a:t>szexmegvonás</a:t>
            </a:r>
            <a:r>
              <a:rPr lang="hu-HU" sz="2400" dirty="0" smtClean="0"/>
              <a:t>, merev szerepfogalom, </a:t>
            </a:r>
            <a:endParaRPr lang="hu-HU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subTitle" idx="4294967295"/>
          </p:nvPr>
        </p:nvSpPr>
        <p:spPr>
          <a:xfrm>
            <a:off x="1785918" y="71414"/>
            <a:ext cx="66713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sz="3600" b="1" dirty="0" smtClean="0">
                <a:solidFill>
                  <a:srgbClr val="F3F3F3"/>
                </a:solidFill>
              </a:rPr>
              <a:t>Miért maradunk benne? </a:t>
            </a:r>
            <a:endParaRPr lang="en" sz="3600" b="1" dirty="0">
              <a:solidFill>
                <a:srgbClr val="F3F3F3"/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2071670" y="928670"/>
            <a:ext cx="6671399" cy="54292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hu-HU" sz="2000" b="1" dirty="0" smtClean="0"/>
              <a:t> Gyerekek: </a:t>
            </a:r>
            <a:r>
              <a:rPr lang="hu-HU" sz="2000" dirty="0" smtClean="0"/>
              <a:t>„A gyerekeknek szükségük van apára. Egy erőszakos apa is jobb a semminél.”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Házastársi eskü:</a:t>
            </a:r>
            <a:r>
              <a:rPr lang="hu-HU" sz="2000" dirty="0" smtClean="0"/>
              <a:t>„Azt mondtam, addig maradok a felesége, míg a halál el nem választ. A rossz tulajdonságait is el kell fogadnom.”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Szerelem: </a:t>
            </a:r>
            <a:r>
              <a:rPr lang="hu-HU" sz="2000" dirty="0" smtClean="0"/>
              <a:t>„Szeretem. Amikor nem durva, boldog vagyok. Ha vele maradok, talán a szerelmem megváltoztatja.”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A valóság letagadása: </a:t>
            </a:r>
            <a:r>
              <a:rPr lang="hu-HU" sz="2000" dirty="0" smtClean="0"/>
              <a:t>„Nem is igazán erőszak, amit velem csinál. Ki lehet bírni. Van, akivel sokkal rosszabb dolgok történnek.”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000" dirty="0" smtClean="0"/>
              <a:t> </a:t>
            </a: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Szégyenérzet: </a:t>
            </a:r>
            <a:r>
              <a:rPr lang="hu-HU" sz="2000" dirty="0" smtClean="0"/>
              <a:t>„Jobb, ha nem tud erről senki.”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Bűntudat: </a:t>
            </a:r>
            <a:r>
              <a:rPr lang="hu-HU" sz="2000" dirty="0" smtClean="0"/>
              <a:t>„Biztos én tehetek róla. Valamit nem csinálok jól. Megérdemlem, hogy így bánik velem.”</a:t>
            </a:r>
            <a:endParaRPr lang="en" sz="2000" dirty="0">
              <a:solidFill>
                <a:srgbClr val="F3F3F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25" y="2686500"/>
            <a:ext cx="1485000" cy="1485000"/>
          </a:xfrm>
          <a:prstGeom prst="ellipse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28868"/>
            <a:ext cx="1941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785918" y="428604"/>
            <a:ext cx="6858000" cy="49677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b="1" dirty="0" smtClean="0"/>
              <a:t> Az önbecsülés hiánya:</a:t>
            </a:r>
            <a:r>
              <a:rPr lang="hu-HU" sz="2000" dirty="0" smtClean="0"/>
              <a:t>„Úgysem találnék nála jobbat. Azt mondja, hogy csúnya vagyok, és ráadásul rossz anya és feleség.”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Félelem: </a:t>
            </a:r>
            <a:r>
              <a:rPr lang="hu-HU" sz="2000" dirty="0" smtClean="0"/>
              <a:t>„Megfenyegetett, hogy ha elhagyom, utánam jön, és megöl engem is és a gyerekeket is.”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Tanult tehetetlenség: </a:t>
            </a:r>
            <a:r>
              <a:rPr lang="hu-HU" sz="2000" dirty="0" smtClean="0"/>
              <a:t>„Úgysem tudok változtatni a helyzetemen, ő erősebb nálam. Senki sem tud segíteni rajtam.”</a:t>
            </a:r>
            <a:endParaRPr lang="hu-HU" sz="2000" b="1" dirty="0" smtClean="0"/>
          </a:p>
          <a:p>
            <a:pPr>
              <a:lnSpc>
                <a:spcPct val="80000"/>
              </a:lnSpc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Hamis felelősségérzet (társadalmi nyomás):</a:t>
            </a:r>
            <a:r>
              <a:rPr lang="hu-HU" sz="2000" dirty="0" smtClean="0"/>
              <a:t>„A családnak mindenképpen együtt kell maradnia. A család összetartása a nők dolga.”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Anyagi függőség: </a:t>
            </a:r>
            <a:r>
              <a:rPr lang="hu-HU" sz="2000" dirty="0" smtClean="0"/>
              <a:t>„Nem lennék képes egyedül eltartani magamat és a gyerekeimet. Egyébként is, hová mehetnék?”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2000" b="1" dirty="0" smtClean="0"/>
          </a:p>
          <a:p>
            <a:pPr>
              <a:lnSpc>
                <a:spcPct val="80000"/>
              </a:lnSpc>
            </a:pPr>
            <a:r>
              <a:rPr lang="hu-HU" sz="2000" b="1" dirty="0" smtClean="0"/>
              <a:t> Érzelmi zsarolás: </a:t>
            </a:r>
            <a:r>
              <a:rPr lang="hu-HU" sz="2000" dirty="0" smtClean="0"/>
              <a:t>„Azt mondta, nem tud nélkülem élni, és hogy öngyilkos lesz, ha elhagyom.”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785925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1714480" y="142852"/>
            <a:ext cx="7143800" cy="1357322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Clr>
                <a:srgbClr val="F3F3F3"/>
              </a:buClr>
            </a:pPr>
            <a:r>
              <a:rPr lang="hu-HU" sz="4400" b="1" dirty="0" smtClean="0">
                <a:solidFill>
                  <a:schemeClr val="bg1"/>
                </a:solidFill>
              </a:rPr>
              <a:t>Vég</a:t>
            </a:r>
            <a:r>
              <a:rPr lang="hu-HU" sz="4400" b="1" dirty="0" smtClean="0"/>
              <a:t>kifejletek</a:t>
            </a:r>
            <a:br>
              <a:rPr lang="hu-HU" sz="4400" b="1" dirty="0" smtClean="0"/>
            </a:br>
            <a:endParaRPr lang="en" sz="4400" b="1" dirty="0">
              <a:solidFill>
                <a:srgbClr val="F3F3F3"/>
              </a:solidFill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1142976" y="1714488"/>
            <a:ext cx="6929486" cy="450059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b="1" dirty="0" smtClean="0">
                <a:solidFill>
                  <a:srgbClr val="80C8CA"/>
                </a:solidFill>
              </a:rPr>
              <a:t>A bántalmazó segítséget kap: </a:t>
            </a:r>
            <a:r>
              <a:rPr lang="hu-HU" sz="2000" dirty="0" smtClean="0"/>
              <a:t>terápiás programok.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/>
              <a:t>A házassági tanácsadás az erőszakos kapcsolatok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hu-HU" sz="2000" dirty="0" smtClean="0"/>
              <a:t>korai szakaszában nem célravezető, mert még inkább áldozattá teheti a nőt! A férj jelenlétében, nem mer őszinte lenni, ezért a tanácsadó téves következtetésekre juthat. A férj pedig úgy érzi kijátszották, felfedték titkát, ez pedig az erőszak súlyosbodásához vezethet. A terápia viszont hozzájárul, hogy a bántalmazó önuralmat tanuljon.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000" dirty="0" smtClean="0"/>
          </a:p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rgbClr val="80C8CA"/>
                </a:solidFill>
              </a:rPr>
              <a:t>Az áldozat kilép a kapcsolatból: </a:t>
            </a:r>
            <a:r>
              <a:rPr lang="hu-HU" sz="2000" dirty="0" smtClean="0"/>
              <a:t>A családon belüli erőszak sokszor válással végződik. Miután felbomlik a házasság, biztosra vehető, hogy a bántalmazó a következő partnerével is ugyanolyan durva lesz. 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hu-HU" sz="2000" dirty="0" smtClean="0"/>
          </a:p>
          <a:p>
            <a:pPr>
              <a:lnSpc>
                <a:spcPct val="90000"/>
              </a:lnSpc>
              <a:buNone/>
            </a:pPr>
            <a:r>
              <a:rPr lang="hu-HU" sz="2000" b="1" dirty="0" smtClean="0">
                <a:solidFill>
                  <a:srgbClr val="80C8CA"/>
                </a:solidFill>
              </a:rPr>
              <a:t>A kapcsolat fennmarad</a:t>
            </a:r>
            <a:r>
              <a:rPr lang="hu-HU" sz="2000" dirty="0" smtClean="0">
                <a:solidFill>
                  <a:srgbClr val="80C8CA"/>
                </a:solidFill>
              </a:rPr>
              <a:t>: </a:t>
            </a:r>
            <a:r>
              <a:rPr lang="hu-HU" sz="2000" dirty="0" smtClean="0"/>
              <a:t>Ilyenkor gyakran veszélyes mértékűvé fokozódik, katasztrofális következményekkel járhat az áldozat és a bántalmazó számára is.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13349" y="0"/>
            <a:ext cx="1630651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subTitle" idx="4294967295"/>
          </p:nvPr>
        </p:nvSpPr>
        <p:spPr>
          <a:xfrm>
            <a:off x="1785918" y="71414"/>
            <a:ext cx="6671399" cy="81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sz="3600" b="1" dirty="0" smtClean="0">
                <a:solidFill>
                  <a:schemeClr val="bg2">
                    <a:lumMod val="75000"/>
                  </a:schemeClr>
                </a:solidFill>
              </a:rPr>
              <a:t>Ha a kapcsolat fennmarad…</a:t>
            </a:r>
            <a:endParaRPr lang="en" sz="36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2143108" y="1428712"/>
            <a:ext cx="6671399" cy="54292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Font typeface="Wingdings" pitchFamily="2" charset="2"/>
              <a:buNone/>
            </a:pPr>
            <a:r>
              <a:rPr lang="hu-HU" sz="2400" b="1" dirty="0" smtClean="0"/>
              <a:t>Bármelyikük:</a:t>
            </a:r>
            <a:r>
              <a:rPr lang="hu-HU" sz="2400" dirty="0" smtClean="0"/>
              <a:t> </a:t>
            </a:r>
          </a:p>
          <a:p>
            <a:pPr>
              <a:buNone/>
            </a:pPr>
            <a:r>
              <a:rPr lang="hu-HU" sz="2400" dirty="0" smtClean="0"/>
              <a:t>- depresszióssá válhat</a:t>
            </a:r>
          </a:p>
          <a:p>
            <a:pPr>
              <a:buNone/>
            </a:pPr>
            <a:r>
              <a:rPr lang="hu-HU" sz="2400" dirty="0" smtClean="0"/>
              <a:t>- öngyilkosságot követhet el</a:t>
            </a:r>
          </a:p>
          <a:p>
            <a:pPr>
              <a:buNone/>
            </a:pPr>
            <a:r>
              <a:rPr lang="hu-HU" sz="2400" dirty="0" smtClean="0"/>
              <a:t>- drog- vagy alkoholfüggővé válhat </a:t>
            </a:r>
          </a:p>
          <a:p>
            <a:pPr>
              <a:buNone/>
            </a:pPr>
            <a:r>
              <a:rPr lang="hu-HU" sz="2400" dirty="0" smtClean="0"/>
              <a:t>- mentálisan, lelkileg rendellenes állapotba kerülhet</a:t>
            </a:r>
          </a:p>
          <a:p>
            <a:pPr>
              <a:buNone/>
            </a:pPr>
            <a:r>
              <a:rPr lang="hu-HU" sz="2400" b="1" dirty="0" smtClean="0"/>
              <a:t>Az erőszak áldozata:</a:t>
            </a:r>
          </a:p>
          <a:p>
            <a:pPr>
              <a:buNone/>
            </a:pPr>
            <a:r>
              <a:rPr lang="hu-HU" sz="2400" dirty="0" smtClean="0"/>
              <a:t> - komoly sérülést szenvedhet</a:t>
            </a:r>
          </a:p>
          <a:p>
            <a:pPr>
              <a:buNone/>
            </a:pPr>
            <a:r>
              <a:rPr lang="hu-HU" sz="2400" dirty="0" smtClean="0"/>
              <a:t> - önvédelemből megölheti bántalmazóját</a:t>
            </a:r>
          </a:p>
          <a:p>
            <a:pPr>
              <a:lnSpc>
                <a:spcPct val="80000"/>
              </a:lnSpc>
              <a:buNone/>
            </a:pPr>
            <a:endParaRPr lang="en" sz="2400" dirty="0">
              <a:solidFill>
                <a:srgbClr val="F3F3F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25" y="2686500"/>
            <a:ext cx="1485000" cy="1485000"/>
          </a:xfrm>
          <a:prstGeom prst="ellipse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428868"/>
            <a:ext cx="194125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-500098" y="2285992"/>
            <a:ext cx="2448899" cy="2448899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ctrTitle" idx="4294967295"/>
          </p:nvPr>
        </p:nvSpPr>
        <p:spPr>
          <a:xfrm>
            <a:off x="2428860" y="1285860"/>
            <a:ext cx="6242513" cy="44291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en" dirty="0"/>
          </a:p>
        </p:txBody>
      </p:sp>
      <p:grpSp>
        <p:nvGrpSpPr>
          <p:cNvPr id="2" name="Shape 104"/>
          <p:cNvGrpSpPr/>
          <p:nvPr/>
        </p:nvGrpSpPr>
        <p:grpSpPr>
          <a:xfrm>
            <a:off x="214282" y="2857496"/>
            <a:ext cx="1116779" cy="1116779"/>
            <a:chOff x="2594050" y="1631825"/>
            <a:chExt cx="439625" cy="439625"/>
          </a:xfrm>
        </p:grpSpPr>
        <p:sp>
          <p:nvSpPr>
            <p:cNvPr id="105" name="Shape 105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9" name="Téglalap 8"/>
          <p:cNvSpPr/>
          <p:nvPr/>
        </p:nvSpPr>
        <p:spPr>
          <a:xfrm>
            <a:off x="1571604" y="0"/>
            <a:ext cx="67866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39C0BA"/>
              </a:buClr>
              <a:buSzPct val="100000"/>
            </a:pPr>
            <a:r>
              <a:rPr lang="hu-HU" sz="5400" dirty="0" smtClean="0">
                <a:solidFill>
                  <a:srgbClr val="39C0BA"/>
                </a:solidFill>
              </a:rPr>
              <a:t>  </a:t>
            </a:r>
            <a:r>
              <a:rPr lang="hu-HU" sz="6000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A probléma</a:t>
            </a:r>
          </a:p>
        </p:txBody>
      </p:sp>
      <p:sp>
        <p:nvSpPr>
          <p:cNvPr id="10" name="Shape 96"/>
          <p:cNvSpPr txBox="1">
            <a:spLocks/>
          </p:cNvSpPr>
          <p:nvPr/>
        </p:nvSpPr>
        <p:spPr>
          <a:xfrm>
            <a:off x="2286000" y="1500174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Shape 96"/>
          <p:cNvSpPr txBox="1">
            <a:spLocks/>
          </p:cNvSpPr>
          <p:nvPr/>
        </p:nvSpPr>
        <p:spPr>
          <a:xfrm>
            <a:off x="1928794" y="1142984"/>
            <a:ext cx="7215206" cy="51105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icksand" charset="-18"/>
                <a:sym typeface="Arial"/>
              </a:rPr>
              <a:t>A társfüggés</a:t>
            </a:r>
            <a:r>
              <a:rPr kumimoji="0" lang="hu-HU" sz="40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Quicksand" charset="-18"/>
                <a:sym typeface="Arial"/>
              </a:rPr>
              <a:t> lehetséges értelmezései: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3200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icksand" charset="-18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3200" dirty="0" smtClean="0">
                <a:solidFill>
                  <a:schemeClr val="bg1"/>
                </a:solidFill>
                <a:latin typeface="Quicksand" charset="-18"/>
              </a:rPr>
              <a:t> </a:t>
            </a:r>
            <a:r>
              <a:rPr lang="hu-HU" sz="2800" dirty="0" smtClean="0">
                <a:solidFill>
                  <a:schemeClr val="bg1"/>
                </a:solidFill>
                <a:latin typeface="Quicksand" charset="-18"/>
              </a:rPr>
              <a:t>nem tudunk kapcsolatok nélkül élni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>
                <a:solidFill>
                  <a:schemeClr val="bg1"/>
                </a:solidFill>
                <a:latin typeface="Quicksand" charset="-18"/>
              </a:rPr>
              <a:t> nem tudunk egyedül maradni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>
                <a:solidFill>
                  <a:schemeClr val="bg1"/>
                </a:solidFill>
                <a:latin typeface="Quicksand" charset="-18"/>
              </a:rPr>
              <a:t> bekötődünk olyan emberekhez, akikkel 	nem építő lesz a viszonyunk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>
                <a:solidFill>
                  <a:schemeClr val="bg1"/>
                </a:solidFill>
                <a:latin typeface="Quicksand" charset="-18"/>
              </a:rPr>
              <a:t> kapcsolódunk szenvedélybetegekhez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>
                <a:solidFill>
                  <a:schemeClr val="bg1"/>
                </a:solidFill>
                <a:latin typeface="Quicksand" charset="-18"/>
              </a:rPr>
              <a:t> az anyához való vissza-visszatérés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sz="2800" dirty="0" smtClean="0">
                <a:solidFill>
                  <a:schemeClr val="bg1"/>
                </a:solidFill>
                <a:latin typeface="Quicksand" charset="-18"/>
              </a:rPr>
              <a:t> az anya-öl (beszippant és kienged)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hu-HU" sz="2800" dirty="0" smtClean="0">
              <a:solidFill>
                <a:schemeClr val="bg1"/>
              </a:solidFill>
              <a:latin typeface="Quicksand" charset="-18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u-HU" sz="3600" dirty="0" smtClean="0">
                <a:solidFill>
                  <a:srgbClr val="80C8CA"/>
                </a:solidFill>
                <a:latin typeface="Quicksand" charset="-18"/>
              </a:rPr>
              <a:t>Okai összetettek!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hu-HU" sz="3200" b="0" i="0" u="none" strike="noStrike" kern="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Quicksand" charset="-18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u-HU" sz="3200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ctrTitle"/>
          </p:nvPr>
        </p:nvSpPr>
        <p:spPr>
          <a:xfrm>
            <a:off x="642910" y="357166"/>
            <a:ext cx="8072494" cy="2000264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hu-HU" sz="4800" dirty="0" smtClean="0"/>
              <a:t>Etessük egymást szeretetből!</a:t>
            </a:r>
            <a:br>
              <a:rPr lang="hu-HU" sz="4800" dirty="0" smtClean="0"/>
            </a:br>
            <a:r>
              <a:rPr lang="hu-HU" sz="4800" dirty="0" smtClean="0"/>
              <a:t/>
            </a:r>
            <a:br>
              <a:rPr lang="hu-HU" sz="4800" dirty="0" smtClean="0"/>
            </a:br>
            <a:r>
              <a:rPr lang="hu-HU" sz="4800" dirty="0" smtClean="0">
                <a:solidFill>
                  <a:schemeClr val="bg1"/>
                </a:solidFill>
              </a:rPr>
              <a:t> </a:t>
            </a:r>
            <a:r>
              <a:rPr lang="hu-HU" sz="2800" dirty="0" smtClean="0">
                <a:solidFill>
                  <a:schemeClr val="bg1"/>
                </a:solidFill>
              </a:rPr>
              <a:t>Szembe fordított tükrök</a:t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>(részlet)</a:t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/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>„Örömöm sokszorozódjék a te örömödben.</a:t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>Hiányosságom váljék jósággá benned.„</a:t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800" dirty="0" smtClean="0">
                <a:solidFill>
                  <a:schemeClr val="bg1"/>
                </a:solidFill>
              </a:rPr>
              <a:t/>
            </a:r>
            <a:br>
              <a:rPr lang="hu-HU" sz="2800" dirty="0" smtClean="0">
                <a:solidFill>
                  <a:schemeClr val="bg1"/>
                </a:solidFill>
              </a:rPr>
            </a:br>
            <a:r>
              <a:rPr lang="hu-HU" sz="2000" dirty="0" smtClean="0">
                <a:solidFill>
                  <a:schemeClr val="bg1"/>
                </a:solidFill>
              </a:rPr>
              <a:t>Weöres Sándor</a:t>
            </a:r>
            <a:r>
              <a:rPr lang="hu-HU" sz="2800" dirty="0" smtClean="0">
                <a:solidFill>
                  <a:schemeClr val="bg1"/>
                </a:solidFill>
              </a:rPr>
              <a:t/>
            </a:r>
            <a:br>
              <a:rPr lang="hu-HU" sz="2800" dirty="0" smtClean="0">
                <a:solidFill>
                  <a:schemeClr val="bg1"/>
                </a:solidFill>
              </a:rPr>
            </a:br>
            <a:endParaRPr lang="en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14414" y="785794"/>
            <a:ext cx="6858000" cy="4599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hu-HU" dirty="0" smtClean="0">
                <a:solidFill>
                  <a:srgbClr val="39C0BA"/>
                </a:solidFill>
              </a:rPr>
              <a:t> </a:t>
            </a:r>
            <a:r>
              <a:rPr lang="hu-HU" sz="6000" dirty="0" smtClean="0">
                <a:solidFill>
                  <a:srgbClr val="39C0BA"/>
                </a:solidFill>
              </a:rPr>
              <a:t>A probléma</a:t>
            </a:r>
            <a:endParaRPr lang="en" sz="6000" dirty="0">
              <a:solidFill>
                <a:srgbClr val="39C0BA"/>
              </a:solidFill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142976" y="1428736"/>
            <a:ext cx="6858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90000"/>
              </a:lnSpc>
            </a:pPr>
            <a:r>
              <a:rPr lang="hu-HU" sz="2400" b="1" i="1" dirty="0" smtClean="0"/>
              <a:t> A téma aktualitása</a:t>
            </a:r>
          </a:p>
          <a:p>
            <a:pPr>
              <a:lnSpc>
                <a:spcPct val="90000"/>
              </a:lnSpc>
            </a:pPr>
            <a:r>
              <a:rPr lang="hu-HU" sz="2400" b="1" i="1" dirty="0" smtClean="0"/>
              <a:t> 1960-as években</a:t>
            </a:r>
            <a:r>
              <a:rPr lang="hu-HU" sz="2400" dirty="0" smtClean="0"/>
              <a:t> USA</a:t>
            </a:r>
          </a:p>
          <a:p>
            <a:pPr>
              <a:lnSpc>
                <a:spcPct val="90000"/>
              </a:lnSpc>
            </a:pPr>
            <a:r>
              <a:rPr lang="hu-HU" sz="2400" dirty="0" smtClean="0"/>
              <a:t> a gyerekbántalmazással kapcsolatos vizsgálatok a 70-es években </a:t>
            </a:r>
          </a:p>
          <a:p>
            <a:pPr>
              <a:lnSpc>
                <a:spcPct val="90000"/>
              </a:lnSpc>
              <a:buNone/>
            </a:pPr>
            <a:endParaRPr lang="hu-HU" sz="2400" dirty="0" smtClean="0"/>
          </a:p>
          <a:p>
            <a:pPr>
              <a:lnSpc>
                <a:spcPct val="90000"/>
              </a:lnSpc>
            </a:pPr>
            <a:r>
              <a:rPr lang="hu-HU" sz="2400" dirty="0" smtClean="0"/>
              <a:t> Magyarországon minden második halálos kimenetelű, erőszakos cselekedeteket családtagok/volt családtagok/élettársak/házastársak/</a:t>
            </a:r>
          </a:p>
          <a:p>
            <a:pPr>
              <a:lnSpc>
                <a:spcPct val="90000"/>
              </a:lnSpc>
              <a:buNone/>
            </a:pPr>
            <a:r>
              <a:rPr lang="hu-HU" sz="2400" dirty="0" smtClean="0"/>
              <a:t>rokonok követik el egymással szemben. </a:t>
            </a:r>
          </a:p>
          <a:p>
            <a:pPr>
              <a:spcBef>
                <a:spcPts val="0"/>
              </a:spcBef>
              <a:buNone/>
            </a:pPr>
            <a:endParaRPr lang="en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929198"/>
            <a:ext cx="2071670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-318125" y="2204575"/>
            <a:ext cx="2448899" cy="2448899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ctrTitle" idx="4294967295"/>
          </p:nvPr>
        </p:nvSpPr>
        <p:spPr>
          <a:xfrm>
            <a:off x="2428860" y="1285860"/>
            <a:ext cx="6242513" cy="442915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/>
            <a:r>
              <a:rPr lang="hu-HU" sz="2000" b="1" dirty="0" smtClean="0"/>
              <a:t>* A nők egyharmada szenved el erőszakot az EU-ban </a:t>
            </a:r>
            <a:r>
              <a:rPr lang="hu-HU" sz="2000" dirty="0" smtClean="0"/>
              <a:t>a bécsi Alapjogi Ügynökség jelentése szerint.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* </a:t>
            </a:r>
            <a:r>
              <a:rPr lang="hu-HU" sz="2000" b="1" dirty="0" smtClean="0"/>
              <a:t>Kiugróan magas a nők elleni erőszak arány a skandináv országokban és Hollandiában</a:t>
            </a:r>
            <a:r>
              <a:rPr lang="hu-HU" sz="2000" dirty="0" smtClean="0"/>
              <a:t>, a legalacsonyabb (19-22 százalék) Ausztriában, Cipruson, Horvátországban, Lengyelországban, Máltán, Spanyolországban és Szlovéniában. 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b="1" dirty="0" smtClean="0"/>
              <a:t> * A nők 43 százaléka tapasztalta aktuális vagy korábbi partnere részéről a pszichikai erőszak valamilyen formáját, </a:t>
            </a:r>
            <a:r>
              <a:rPr lang="hu-HU" sz="2000" dirty="0" smtClean="0"/>
              <a:t>például azt, hogy a partner nyilvánosan megalázta, megtiltotta, hogy elmenjen otthonról vagy bezárta, arra kényszerítette, hogy pornográf anyagokat nézzen, illetve erőszakkal fenyegette. </a:t>
            </a:r>
            <a:br>
              <a:rPr lang="hu-HU" sz="2000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en" dirty="0"/>
          </a:p>
        </p:txBody>
      </p:sp>
      <p:grpSp>
        <p:nvGrpSpPr>
          <p:cNvPr id="104" name="Shape 104"/>
          <p:cNvGrpSpPr/>
          <p:nvPr/>
        </p:nvGrpSpPr>
        <p:grpSpPr>
          <a:xfrm>
            <a:off x="347933" y="2870643"/>
            <a:ext cx="1116779" cy="1116779"/>
            <a:chOff x="2594050" y="1631825"/>
            <a:chExt cx="439625" cy="439625"/>
          </a:xfrm>
        </p:grpSpPr>
        <p:sp>
          <p:nvSpPr>
            <p:cNvPr id="105" name="Shape 105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0" t="0" r="0" b="0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0" t="0" r="0" b="0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0" t="0" r="0" b="0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0" t="0" r="0" b="0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28575" cap="rnd" cmpd="sng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407053" cy="840147"/>
          </a:xfrm>
        </p:spPr>
        <p:txBody>
          <a:bodyPr/>
          <a:lstStyle/>
          <a:p>
            <a:r>
              <a:rPr lang="hu-HU" sz="4000" b="1" dirty="0" smtClean="0"/>
              <a:t>Kapcsolat-történet</a:t>
            </a:r>
            <a:endParaRPr lang="hu-HU" sz="40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42910" y="2000240"/>
            <a:ext cx="4214842" cy="5067726"/>
          </a:xfrm>
        </p:spPr>
        <p:txBody>
          <a:bodyPr/>
          <a:lstStyle/>
          <a:p>
            <a:pPr marL="812800" indent="-812800">
              <a:lnSpc>
                <a:spcPct val="90000"/>
              </a:lnSpc>
              <a:buNone/>
            </a:pPr>
            <a:r>
              <a:rPr lang="hu-HU" sz="3200" dirty="0" smtClean="0"/>
              <a:t>oldalborda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Ószövetség:</a:t>
            </a:r>
          </a:p>
          <a:p>
            <a:pPr>
              <a:buNone/>
            </a:pPr>
            <a:r>
              <a:rPr lang="hu-HU" dirty="0" smtClean="0"/>
              <a:t>Nők alávetett helyzete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r>
              <a:rPr lang="hu-HU" dirty="0" smtClean="0"/>
              <a:t>Mózes:</a:t>
            </a:r>
          </a:p>
          <a:p>
            <a:pPr>
              <a:buNone/>
            </a:pPr>
            <a:r>
              <a:rPr lang="hu-HU" dirty="0" smtClean="0"/>
              <a:t>A feleség a férj tulajdona</a:t>
            </a:r>
          </a:p>
          <a:p>
            <a:pPr>
              <a:buNone/>
            </a:pPr>
            <a:r>
              <a:rPr lang="hu-HU" dirty="0" smtClean="0"/>
              <a:t>gyámság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2"/>
          </p:nvPr>
        </p:nvSpPr>
        <p:spPr>
          <a:xfrm>
            <a:off x="3214678" y="1357298"/>
            <a:ext cx="3306900" cy="496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u-HU" dirty="0" smtClean="0"/>
          </a:p>
          <a:p>
            <a:endParaRPr lang="hu-HU" dirty="0"/>
          </a:p>
        </p:txBody>
      </p:sp>
      <p:sp>
        <p:nvSpPr>
          <p:cNvPr id="5" name="Folyamatábra: Soros elérésű tárolás 4"/>
          <p:cNvSpPr/>
          <p:nvPr/>
        </p:nvSpPr>
        <p:spPr>
          <a:xfrm>
            <a:off x="4286248" y="785794"/>
            <a:ext cx="4429156" cy="4000528"/>
          </a:xfrm>
          <a:prstGeom prst="flowChartMagneticTap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812800" indent="-812800">
              <a:lnSpc>
                <a:spcPct val="90000"/>
              </a:lnSpc>
            </a:pPr>
            <a:r>
              <a:rPr lang="hu-HU" b="1" dirty="0" smtClean="0">
                <a:latin typeface="Quicksand" charset="-18"/>
              </a:rPr>
              <a:t>I. János Pál</a:t>
            </a:r>
            <a:r>
              <a:rPr lang="hu-HU" dirty="0" smtClean="0">
                <a:latin typeface="Quicksand" charset="-18"/>
              </a:rPr>
              <a:t>: </a:t>
            </a:r>
          </a:p>
          <a:p>
            <a:pPr indent="-812800">
              <a:lnSpc>
                <a:spcPct val="90000"/>
              </a:lnSpc>
            </a:pPr>
            <a:r>
              <a:rPr lang="hu-HU" dirty="0" smtClean="0">
                <a:latin typeface="Quicksand" charset="-18"/>
              </a:rPr>
              <a:t>„Mivel Isten az embert férfinek és nőnek  teremtette egyenlő személyes méltóságot adott nekik és kisajátíthatatlan jogokkal és a személyhez méltó  felelősséggel ruházta fel őket.”</a:t>
            </a:r>
            <a:endParaRPr lang="hu-HU" dirty="0">
              <a:latin typeface="Quicksand" charset="-1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2976" y="1428736"/>
            <a:ext cx="6858000" cy="496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b="1" dirty="0" smtClean="0"/>
              <a:t>Őskereszténység</a:t>
            </a:r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Szent Pál:</a:t>
            </a:r>
            <a:r>
              <a:rPr lang="hu-HU" sz="2400" b="1" dirty="0" smtClean="0"/>
              <a:t> </a:t>
            </a:r>
            <a:r>
              <a:rPr lang="hu-HU" sz="2400" dirty="0" smtClean="0"/>
              <a:t>„Nincs többé zsidó, vagy görög, rabszolga vagy szabad, férfi vagy nő, mert mindannyian eggyé lettetek Jézus Krisztusban.”</a:t>
            </a:r>
          </a:p>
          <a:p>
            <a:pPr>
              <a:buFont typeface="Wingdings" pitchFamily="2" charset="2"/>
              <a:buNone/>
            </a:pPr>
            <a:endParaRPr lang="hu-HU" sz="2400" dirty="0" smtClean="0"/>
          </a:p>
          <a:p>
            <a:pPr>
              <a:buFont typeface="Wingdings" pitchFamily="2" charset="2"/>
              <a:buNone/>
            </a:pPr>
            <a:r>
              <a:rPr lang="hu-HU" sz="2400" b="1" dirty="0" smtClean="0"/>
              <a:t>Egyházatyák kora</a:t>
            </a:r>
            <a:r>
              <a:rPr lang="hu-HU" sz="2400" dirty="0" smtClean="0"/>
              <a:t> (</a:t>
            </a:r>
            <a:r>
              <a:rPr lang="hu-HU" sz="2400" dirty="0" err="1" smtClean="0"/>
              <a:t>Kr.u</a:t>
            </a:r>
            <a:r>
              <a:rPr lang="hu-HU" sz="2400" dirty="0" smtClean="0"/>
              <a:t> 1. </a:t>
            </a:r>
            <a:r>
              <a:rPr lang="hu-HU" sz="2400" dirty="0" err="1" smtClean="0"/>
              <a:t>sz-tól</a:t>
            </a:r>
            <a:r>
              <a:rPr lang="hu-HU" sz="2400" dirty="0" smtClean="0"/>
              <a:t> a 7.- 8. </a:t>
            </a:r>
            <a:r>
              <a:rPr lang="hu-HU" sz="2400" dirty="0" err="1" smtClean="0"/>
              <a:t>sz-ig</a:t>
            </a:r>
            <a:r>
              <a:rPr lang="hu-HU" sz="2400" dirty="0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	A nők egyenlőségét hirdető evangéliumi üzenetet elnyomták a nők lealacsonyítását okozó társadalmi előítéletek. Igazolásukra Éva bukását említették, mely az egész emberiséget terhelő következményekkel járt.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4294967295"/>
          </p:nvPr>
        </p:nvSpPr>
        <p:spPr>
          <a:xfrm>
            <a:off x="2000232" y="142852"/>
            <a:ext cx="6671399" cy="542928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3400" b="1" dirty="0" smtClean="0"/>
              <a:t>Középkor:</a:t>
            </a:r>
            <a:r>
              <a:rPr lang="hu-HU" sz="2200" dirty="0" smtClean="0"/>
              <a:t>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800" dirty="0" smtClean="0"/>
              <a:t>Az Egyház és az állam egyaránt megengedte a férjnek a felesége testi fenyítését.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800" dirty="0" smtClean="0"/>
              <a:t>Szigorúan monogám házasság, kerülve  a nemiséget.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800" i="1" dirty="0" smtClean="0"/>
              <a:t>Aquinói Szent Tamás</a:t>
            </a:r>
            <a:r>
              <a:rPr lang="hu-HU" sz="1800" dirty="0" smtClean="0"/>
              <a:t> – a házasságon belüli szüzességet hirdette.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2400" b="1" dirty="0" smtClean="0"/>
              <a:t>Felvilágosodás: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800" dirty="0" smtClean="0"/>
              <a:t>Kettőség jellemzi a kort.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800" b="1" i="1" dirty="0" smtClean="0"/>
              <a:t>Montesquieu</a:t>
            </a:r>
            <a:r>
              <a:rPr lang="hu-HU" sz="1800" dirty="0" smtClean="0"/>
              <a:t> : a magánéletben a nő szerepe az, hogy alárendelje magát a férfinak, ám a közéletet meg kell nyitni előttük: „Ész és természet ellen való, hogy a nő legyen az úr a házban.”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800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hu-HU" sz="1600" b="1" i="1" dirty="0" smtClean="0"/>
              <a:t>Rousseau</a:t>
            </a:r>
            <a:r>
              <a:rPr lang="hu-HU" sz="1600" dirty="0" smtClean="0"/>
              <a:t> a nők természetüknél fogva képtelenek a politikai életben való részvételre, és állandó fenyegetettséget jelentenek a társadalmi rendre nézve. Képtelenek érzéseiket és vágyaikat az igazság és a ráció követelményeinek alávetni. A nő egyedüli hivatásának a férjhezmenetelt és az anyaságot tartotta. A nőnevelésnek a férfiak igényeit kell szolgálni A nő arra született, hogy alávesse magát a férfiaknak, és eltűrje szeszélyeit.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hu-HU" sz="1600" dirty="0" smtClean="0"/>
          </a:p>
          <a:p>
            <a:pPr lvl="0" rtl="0">
              <a:spcBef>
                <a:spcPts val="0"/>
              </a:spcBef>
              <a:buNone/>
            </a:pPr>
            <a:endParaRPr lang="en" sz="1600" dirty="0">
              <a:solidFill>
                <a:srgbClr val="F3F3F3"/>
              </a:solidFill>
            </a:endParaRP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4925" y="2686500"/>
            <a:ext cx="1485000" cy="1485000"/>
          </a:xfrm>
          <a:prstGeom prst="ellipse">
            <a:avLst/>
          </a:prstGeom>
          <a:noFill/>
          <a:ln w="9525" cap="flat" cmpd="sng">
            <a:solidFill>
              <a:srgbClr val="2E3037"/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643182"/>
            <a:ext cx="1941251" cy="17859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65497" y="714356"/>
            <a:ext cx="6858000" cy="5853544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hu-HU" sz="4000" dirty="0" smtClean="0"/>
              <a:t>Francia forradalom:</a:t>
            </a:r>
          </a:p>
          <a:p>
            <a:pPr>
              <a:spcBef>
                <a:spcPct val="50000"/>
              </a:spcBef>
            </a:pPr>
            <a:r>
              <a:rPr lang="hu-HU" dirty="0" smtClean="0"/>
              <a:t>A feminista mozgalmak születésének időpontja. </a:t>
            </a:r>
          </a:p>
          <a:p>
            <a:pPr>
              <a:spcBef>
                <a:spcPct val="50000"/>
              </a:spcBef>
            </a:pPr>
            <a:r>
              <a:rPr lang="hu-HU" dirty="0" smtClean="0"/>
              <a:t>1790-ben törvénybe iktatják, hogy fiúk és lányok egyenlő arányban részesedhetnek az örökségből. 1792-ben engedélyezik a válást. </a:t>
            </a:r>
          </a:p>
          <a:p>
            <a:pPr>
              <a:spcBef>
                <a:spcPct val="50000"/>
              </a:spcBef>
            </a:pPr>
            <a:r>
              <a:rPr lang="hu-HU" dirty="0" smtClean="0"/>
              <a:t>A forradalom nagyobb szabadságot adott a nőknek, de ez csak átmeneti időszak volt.</a:t>
            </a:r>
          </a:p>
          <a:p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2749" y="0"/>
            <a:ext cx="1863575" cy="17144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142976" y="642918"/>
            <a:ext cx="6858000" cy="49677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hu-HU" sz="2400" b="1" dirty="0" err="1" smtClean="0"/>
              <a:t>Napoleon</a:t>
            </a:r>
            <a:r>
              <a:rPr lang="hu-HU" sz="2400" b="1" dirty="0" smtClean="0"/>
              <a:t> </a:t>
            </a:r>
            <a:r>
              <a:rPr lang="hu-HU" sz="2400" dirty="0" smtClean="0"/>
              <a:t>megszűntette a nők jogait. </a:t>
            </a:r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Visszaküldte őket a ”konyhába”.</a:t>
            </a:r>
          </a:p>
          <a:p>
            <a:pPr>
              <a:buFont typeface="Wingdings" pitchFamily="2" charset="2"/>
              <a:buNone/>
            </a:pPr>
            <a:endParaRPr lang="hu-HU" sz="2400" dirty="0" smtClean="0"/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A nőkben kizárólag az anyát tisztelte.</a:t>
            </a:r>
          </a:p>
          <a:p>
            <a:pPr>
              <a:buFont typeface="Wingdings" pitchFamily="2" charset="2"/>
              <a:buNone/>
            </a:pPr>
            <a:endParaRPr lang="hu-HU" sz="2400" dirty="0" smtClean="0"/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A férjezett nő, férje, a fiatal lány, apja gyámsága alatt állt.</a:t>
            </a:r>
          </a:p>
          <a:p>
            <a:pPr>
              <a:buFont typeface="Wingdings" pitchFamily="2" charset="2"/>
              <a:buNone/>
            </a:pPr>
            <a:endParaRPr lang="hu-HU" sz="2400" dirty="0" smtClean="0"/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A férj  döntött a család ügyeiről.</a:t>
            </a:r>
          </a:p>
          <a:p>
            <a:pPr>
              <a:buFont typeface="Wingdings" pitchFamily="2" charset="2"/>
              <a:buNone/>
            </a:pPr>
            <a:endParaRPr lang="hu-HU" sz="2400" dirty="0" smtClean="0"/>
          </a:p>
          <a:p>
            <a:pPr>
              <a:buFont typeface="Wingdings" pitchFamily="2" charset="2"/>
              <a:buNone/>
            </a:pPr>
            <a:r>
              <a:rPr lang="hu-HU" sz="2400" dirty="0" smtClean="0"/>
              <a:t>1826-ban betiltják a válást (1884-ig)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1079</Words>
  <Application>Microsoft Office PowerPoint</Application>
  <PresentationFormat>Diavetítés a képernyőre (4:3 oldalarány)</PresentationFormat>
  <Paragraphs>149</Paragraphs>
  <Slides>20</Slides>
  <Notes>11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4" baseType="lpstr">
      <vt:lpstr>Arial</vt:lpstr>
      <vt:lpstr>Quicksand</vt:lpstr>
      <vt:lpstr>Wingdings</vt:lpstr>
      <vt:lpstr>Eleanor template</vt:lpstr>
      <vt:lpstr>Mivel etetjük egymást? *Mérgező kapcsolatok*  Szabó-Tóth Kinga Démonok. 2017. 04. 13. </vt:lpstr>
      <vt:lpstr>  </vt:lpstr>
      <vt:lpstr> A probléma</vt:lpstr>
      <vt:lpstr>* A nők egyharmada szenved el erőszakot az EU-ban a bécsi Alapjogi Ügynökség jelentése szerint.  * Kiugróan magas a nők elleni erőszak arány a skandináv országokban és Hollandiában, a legalacsonyabb (19-22 százalék) Ausztriában, Cipruson, Horvátországban, Lengyelországban, Máltán, Spanyolországban és Szlovéniában.    * A nők 43 százaléka tapasztalta aktuális vagy korábbi partnere részéről a pszichikai erőszak valamilyen formáját, például azt, hogy a partner nyilvánosan megalázta, megtiltotta, hogy elmenjen otthonról vagy bezárta, arra kényszerítette, hogy pornográf anyagokat nézzen, illetve erőszakkal fenyegette.   </vt:lpstr>
      <vt:lpstr>Kapcsolat-történet</vt:lpstr>
      <vt:lpstr>6. dia</vt:lpstr>
      <vt:lpstr>7. dia</vt:lpstr>
      <vt:lpstr>8. dia</vt:lpstr>
      <vt:lpstr>9. dia</vt:lpstr>
      <vt:lpstr>10. dia</vt:lpstr>
      <vt:lpstr>11. dia</vt:lpstr>
      <vt:lpstr>* Ciklikus folyamat * Okai, háttere  Bántalmazási kör elmélete  A szociális helyzet és megbirkózási képesség elmélete   Rendszerelméleti magyarázat   Patriarchátus elmélet   Csere elmélet   Erőforrás-elmélet      </vt:lpstr>
      <vt:lpstr>13. dia</vt:lpstr>
      <vt:lpstr>A bántalmazó ismérvei</vt:lpstr>
      <vt:lpstr>15. dia</vt:lpstr>
      <vt:lpstr>16. dia</vt:lpstr>
      <vt:lpstr>17. dia</vt:lpstr>
      <vt:lpstr>Végkifejletek </vt:lpstr>
      <vt:lpstr>19. dia</vt:lpstr>
      <vt:lpstr>Etessük egymást szeretetből!   Szembe fordított tükrök (részlet)  „Örömöm sokszorozódjék a te örömödben. Hiányosságom váljék jósággá benned.„  Weöres Sándor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Mérgező kapcsolatok  Szabó-Tóth Kinga Démonok. 2017. 04. 13.</dc:title>
  <dc:creator>Dr. Szabó-Tóth Kinga</dc:creator>
  <cp:lastModifiedBy>Graholy Éva</cp:lastModifiedBy>
  <cp:revision>104</cp:revision>
  <dcterms:modified xsi:type="dcterms:W3CDTF">2019-12-02T07:28:01Z</dcterms:modified>
</cp:coreProperties>
</file>