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1" r:id="rId1"/>
  </p:sldMasterIdLst>
  <p:notesMasterIdLst>
    <p:notesMasterId r:id="rId6"/>
  </p:notesMasterIdLst>
  <p:sldIdLst>
    <p:sldId id="293" r:id="rId2"/>
    <p:sldId id="294" r:id="rId3"/>
    <p:sldId id="295" r:id="rId4"/>
    <p:sldId id="296" r:id="rId5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oma" initials="K" lastIdx="2" clrIdx="0">
    <p:extLst>
      <p:ext uri="{19B8F6BF-5375-455C-9EA6-DF929625EA0E}">
        <p15:presenceInfo xmlns:p15="http://schemas.microsoft.com/office/powerpoint/2012/main" userId="Kom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Közepesen sötét stílus 2 – 2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Közepesen sötét stílus 2 – 3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0" autoAdjust="0"/>
    <p:restoredTop sz="86410"/>
  </p:normalViewPr>
  <p:slideViewPr>
    <p:cSldViewPr snapToGrid="0">
      <p:cViewPr varScale="1">
        <p:scale>
          <a:sx n="71" d="100"/>
          <a:sy n="71" d="100"/>
        </p:scale>
        <p:origin x="235" y="53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25" d="100"/>
        <a:sy n="125" d="100"/>
      </p:scale>
      <p:origin x="0" y="0"/>
    </p:cViewPr>
  </p:notesTextViewPr>
  <p:notesViewPr>
    <p:cSldViewPr snapToGrid="0">
      <p:cViewPr varScale="1">
        <p:scale>
          <a:sx n="55" d="100"/>
          <a:sy n="55" d="100"/>
        </p:scale>
        <p:origin x="2880" y="-16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706AA6-A614-4016-A99E-5D29139299ED}" type="datetimeFigureOut">
              <a:rPr lang="hu-HU" smtClean="0"/>
              <a:t>2020. 05. 01.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3ECCA5-F233-4F26-880C-3F41C594E52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202738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/>
              <a:t>Kattintson ide az alcím mintájának szerkesztéséhez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6EE87-EBD5-4F12-A48A-63ACA297AC8F}" type="datetimeFigureOut">
              <a:rPr lang="en-US" smtClean="0"/>
              <a:t>5/1/2020</a:t>
            </a:fld>
            <a:endParaRPr lang="en-US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78975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smtClean="0"/>
              <a:t>5/1/2020</a:t>
            </a:fld>
            <a:endParaRPr lang="en-US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55282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smtClean="0"/>
              <a:t>5/1/2020</a:t>
            </a:fld>
            <a:endParaRPr lang="en-US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87643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smtClean="0"/>
              <a:t>5/1/2020</a:t>
            </a:fld>
            <a:endParaRPr lang="en-US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34831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smtClean="0"/>
              <a:t>5/1/2020</a:t>
            </a:fld>
            <a:endParaRPr lang="en-US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68900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smtClean="0"/>
              <a:t>5/1/2020</a:t>
            </a:fld>
            <a:endParaRPr lang="en-US" dirty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23580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smtClean="0"/>
              <a:t>5/1/2020</a:t>
            </a:fld>
            <a:endParaRPr lang="en-US" dirty="0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84950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smtClean="0"/>
              <a:t>5/1/2020</a:t>
            </a:fld>
            <a:endParaRPr lang="en-US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86967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smtClean="0"/>
              <a:t>5/1/2020</a:t>
            </a:fld>
            <a:endParaRPr lang="en-US" dirty="0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23612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smtClean="0"/>
              <a:t>5/1/2020</a:t>
            </a:fld>
            <a:endParaRPr lang="en-US" dirty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10360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smtClean="0"/>
              <a:t>5/1/2020</a:t>
            </a:fld>
            <a:endParaRPr lang="en-US" dirty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51354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298CD5-6C1E-4009-B41F-6DF62E31D3BE}" type="datetimeFigureOut">
              <a:rPr lang="en-US" smtClean="0"/>
              <a:pPr/>
              <a:t>5/1/2020</a:t>
            </a:fld>
            <a:endParaRPr lang="en-US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40873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  <p:sldLayoutId id="2147483695" r:id="rId4"/>
    <p:sldLayoutId id="2147483696" r:id="rId5"/>
    <p:sldLayoutId id="2147483697" r:id="rId6"/>
    <p:sldLayoutId id="2147483698" r:id="rId7"/>
    <p:sldLayoutId id="2147483699" r:id="rId8"/>
    <p:sldLayoutId id="2147483700" r:id="rId9"/>
    <p:sldLayoutId id="2147483701" r:id="rId10"/>
    <p:sldLayoutId id="214748370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real.mtak.hu/16483/1/tanulmanykotet_roma.pdf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Oktatás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hu-HU" dirty="0"/>
              <a:t>2009/2010-es tanévben a hátrányos helyzetű gyermekek aránya az általános iskolákban elérte az 1/3-ot, az óvodákban és a szakiskolákban a 29%-</a:t>
            </a:r>
            <a:r>
              <a:rPr lang="hu-HU" dirty="0" err="1"/>
              <a:t>ot</a:t>
            </a:r>
            <a:r>
              <a:rPr lang="hu-HU" dirty="0"/>
              <a:t>, a halmozottan hátrányos helyzetűek aránya az előbbi sorrend szerint 14 és 11% volt. A legnagyobb arányban cigány lakosságú megyékben a hátrányos helyzetű tanulók aránya már elérte a 40%-</a:t>
            </a:r>
            <a:r>
              <a:rPr lang="hu-HU" dirty="0" err="1"/>
              <a:t>ot</a:t>
            </a:r>
            <a:r>
              <a:rPr lang="hu-HU" dirty="0"/>
              <a:t> (Borsod-Abaúj-Zemplén, illetve Szabolcs-Szatmár-Bereg megyékben).</a:t>
            </a:r>
          </a:p>
          <a:p>
            <a:pPr marL="0" indent="0">
              <a:buNone/>
            </a:pPr>
            <a:r>
              <a:rPr lang="hu-HU" dirty="0"/>
              <a:t>Forrás: </a:t>
            </a:r>
            <a:r>
              <a:rPr lang="hu-HU" dirty="0">
                <a:hlinkClick r:id="rId2"/>
              </a:rPr>
              <a:t>http://real.mtak.hu/16483/1/tanulmanykotet_roma.pdf</a:t>
            </a:r>
            <a:endParaRPr lang="hu-HU" dirty="0"/>
          </a:p>
          <a:p>
            <a:r>
              <a:rPr lang="hu-HU" dirty="0"/>
              <a:t>Óvoda: a mélyszegénységben élő gyerekek egy része nem jár óvodába (1993-ban 28%, vagy aki jár, nem rendszeresen)</a:t>
            </a:r>
          </a:p>
          <a:p>
            <a:r>
              <a:rPr lang="hu-HU" dirty="0"/>
              <a:t>Általános iskola: </a:t>
            </a:r>
            <a:r>
              <a:rPr lang="hu-HU" dirty="0" err="1"/>
              <a:t>szegregált</a:t>
            </a:r>
            <a:r>
              <a:rPr lang="hu-HU" dirty="0"/>
              <a:t> iskolák, iskolán belüli szegregáció</a:t>
            </a:r>
          </a:p>
          <a:p>
            <a:r>
              <a:rPr lang="hu-HU" dirty="0"/>
              <a:t>Középiskola: érettségit adó képzésen a cigány gyerekek aránya 15% alatti, az országos átlag 80% A romák többsége szakképzőbe megy, nagy a lemorzsolódás a romák körében (korai terhesség, korai </a:t>
            </a:r>
            <a:r>
              <a:rPr lang="hu-HU" dirty="0" err="1"/>
              <a:t>diszkriminalizáció</a:t>
            </a:r>
            <a:r>
              <a:rPr lang="hu-HU" dirty="0"/>
              <a:t>, 16 éves tankötelezettség)</a:t>
            </a:r>
          </a:p>
          <a:p>
            <a:r>
              <a:rPr lang="hu-HU" dirty="0"/>
              <a:t>Egyetem: a fiatal cigányok </a:t>
            </a:r>
            <a:r>
              <a:rPr lang="en-US" dirty="0"/>
              <a:t>2</a:t>
            </a:r>
            <a:r>
              <a:rPr lang="hu-HU" dirty="0"/>
              <a:t>%-a megy egyetemre, </a:t>
            </a:r>
            <a:r>
              <a:rPr lang="en-US" dirty="0"/>
              <a:t>0.5</a:t>
            </a:r>
            <a:r>
              <a:rPr lang="hu-HU" dirty="0"/>
              <a:t>% szerez diplomát (2008-as becslés)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1609371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hu-HU" dirty="0"/>
              <a:t>1993. LXXIX.  Tv a közoktatásról: szabad iskolaválasztás, magántanulói státusz</a:t>
            </a:r>
          </a:p>
          <a:p>
            <a:r>
              <a:rPr lang="hu-HU" dirty="0"/>
              <a:t>1994 Gandhi Gimnázium Pécs (később </a:t>
            </a:r>
            <a:r>
              <a:rPr lang="hu-HU" dirty="0" err="1"/>
              <a:t>Kalyi</a:t>
            </a:r>
            <a:r>
              <a:rPr lang="hu-HU" dirty="0"/>
              <a:t> </a:t>
            </a:r>
            <a:r>
              <a:rPr lang="hu-HU" dirty="0" err="1"/>
              <a:t>Jag</a:t>
            </a:r>
            <a:r>
              <a:rPr lang="hu-HU" dirty="0"/>
              <a:t>, Abaújkér</a:t>
            </a:r>
            <a:r>
              <a:rPr lang="hu-HU"/>
              <a:t>, stb.)</a:t>
            </a:r>
            <a:endParaRPr lang="hu-HU" dirty="0"/>
          </a:p>
          <a:p>
            <a:r>
              <a:rPr lang="hu-HU" dirty="0"/>
              <a:t>1995 Józsefvárosi tanoda (2005-től országos szintű program, 2013), </a:t>
            </a:r>
            <a:r>
              <a:rPr lang="en-US" dirty="0" err="1"/>
              <a:t>Magyarországi</a:t>
            </a:r>
            <a:r>
              <a:rPr lang="en-US" dirty="0"/>
              <a:t> </a:t>
            </a:r>
            <a:r>
              <a:rPr lang="en-US" dirty="0" err="1"/>
              <a:t>Cigányokért</a:t>
            </a:r>
            <a:r>
              <a:rPr lang="en-US" dirty="0"/>
              <a:t> </a:t>
            </a:r>
            <a:r>
              <a:rPr lang="en-US" dirty="0" err="1"/>
              <a:t>Közalapítvány</a:t>
            </a:r>
            <a:r>
              <a:rPr lang="en-US" dirty="0"/>
              <a:t> </a:t>
            </a:r>
            <a:r>
              <a:rPr lang="hu-HU" dirty="0"/>
              <a:t>, Útravaló és MACIKA ösztöndíjak</a:t>
            </a:r>
          </a:p>
          <a:p>
            <a:r>
              <a:rPr lang="hu-HU" dirty="0"/>
              <a:t>Nemzeti Alaptanterv, 6+4+2 éves képzésre való átállási törekvés</a:t>
            </a:r>
          </a:p>
          <a:p>
            <a:r>
              <a:rPr lang="hu-HU" dirty="0"/>
              <a:t>1996: közoktatási törvény módosítás, NAT leértékelődése, </a:t>
            </a:r>
            <a:r>
              <a:rPr lang="hu-HU" dirty="0" err="1"/>
              <a:t>Romaversitas</a:t>
            </a:r>
            <a:r>
              <a:rPr lang="hu-HU" dirty="0"/>
              <a:t> alapítvány</a:t>
            </a:r>
          </a:p>
          <a:p>
            <a:r>
              <a:rPr lang="hu-HU" dirty="0"/>
              <a:t>2000: RMUSP</a:t>
            </a:r>
          </a:p>
          <a:p>
            <a:r>
              <a:rPr lang="hu-HU" dirty="0"/>
              <a:t>2003: közoktatási törvény módosítás: nincs bukás alsóbb évfolyamokon, írásbeli értékelés, óraszám csökkenés, ingyen tankönyv, étkezés a jogosultak számára, integrációs normatíva, cigány családi koordinátorok (?) képzése és alkalmazása, IPR bevezetése 45 iskolában, majd terjedt, 1600 intézményben, 300 ezer gyerek, 80 ezer </a:t>
            </a:r>
            <a:r>
              <a:rPr lang="hu-HU" dirty="0" err="1"/>
              <a:t>hh</a:t>
            </a:r>
            <a:r>
              <a:rPr lang="hu-HU" dirty="0"/>
              <a:t>-s, „</a:t>
            </a:r>
            <a:r>
              <a:rPr lang="hu-HU" dirty="0" err="1"/>
              <a:t>Leave</a:t>
            </a:r>
            <a:r>
              <a:rPr lang="hu-HU" dirty="0"/>
              <a:t> </a:t>
            </a:r>
            <a:r>
              <a:rPr lang="hu-HU" dirty="0" err="1"/>
              <a:t>the</a:t>
            </a:r>
            <a:r>
              <a:rPr lang="hu-HU" dirty="0"/>
              <a:t> last </a:t>
            </a:r>
            <a:r>
              <a:rPr lang="hu-HU" dirty="0" err="1"/>
              <a:t>bench</a:t>
            </a:r>
            <a:r>
              <a:rPr lang="hu-HU" dirty="0"/>
              <a:t>” programme, Digitális középiskola</a:t>
            </a:r>
          </a:p>
          <a:p>
            <a:r>
              <a:rPr lang="hu-HU" dirty="0"/>
              <a:t>2004: NAT felülvizsgálat: roma kultúra és a közös roma-magyar történelmi </a:t>
            </a:r>
            <a:r>
              <a:rPr lang="hu-HU" dirty="0" err="1"/>
              <a:t>últ</a:t>
            </a:r>
            <a:r>
              <a:rPr lang="hu-HU" dirty="0"/>
              <a:t> bekerülése, Arany János program</a:t>
            </a:r>
          </a:p>
          <a:p>
            <a:r>
              <a:rPr lang="hu-HU" dirty="0"/>
              <a:t>2005-től kétszintű érettségi</a:t>
            </a:r>
          </a:p>
        </p:txBody>
      </p:sp>
    </p:spTree>
    <p:extLst>
      <p:ext uri="{BB962C8B-B14F-4D97-AF65-F5344CB8AC3E}">
        <p14:creationId xmlns:p14="http://schemas.microsoft.com/office/powerpoint/2010/main" val="696782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Higher Education Mentor </a:t>
            </a:r>
            <a:r>
              <a:rPr lang="en-US" dirty="0" err="1"/>
              <a:t>Programme</a:t>
            </a:r>
            <a:r>
              <a:rPr lang="hu-HU" dirty="0"/>
              <a:t>. Pozitív diszkrimináció (felvételi rendszerben?)</a:t>
            </a:r>
          </a:p>
          <a:p>
            <a:r>
              <a:rPr lang="hu-HU" dirty="0"/>
              <a:t>2007: Arany János program szakképzőkben, Roma évtized program célok, közoktatási esélyegyenlőségi program</a:t>
            </a:r>
          </a:p>
          <a:p>
            <a:r>
              <a:rPr lang="hu-HU" dirty="0"/>
              <a:t>2011. </a:t>
            </a:r>
            <a:r>
              <a:rPr lang="en-US" dirty="0"/>
              <a:t>CXC</a:t>
            </a:r>
            <a:r>
              <a:rPr lang="hu-HU" dirty="0"/>
              <a:t>. Köznevelési tv: kötelező óvoda 3 éves kortól, iskolában tartózkodás 8:00-16:00 felmenő rendszerben, tankötelezettség 16 év, beiskolázási körzet, HÍD I (8 osztálya van, de középiskolába nem nyert felvételt) és HÍD II (15 éves, 6 osztálya van, de nincs 8) programok</a:t>
            </a:r>
          </a:p>
          <a:p>
            <a:r>
              <a:rPr lang="hu-HU" dirty="0"/>
              <a:t>Cigány szakkollégiumok</a:t>
            </a:r>
          </a:p>
          <a:p>
            <a:r>
              <a:rPr lang="hu-HU" dirty="0"/>
              <a:t>2011. </a:t>
            </a:r>
            <a:r>
              <a:rPr lang="en-US" dirty="0"/>
              <a:t>CLXXXVII</a:t>
            </a:r>
            <a:r>
              <a:rPr lang="hu-HU" dirty="0"/>
              <a:t>.  Szakképzési tv</a:t>
            </a:r>
          </a:p>
          <a:p>
            <a:r>
              <a:rPr lang="hu-HU" dirty="0"/>
              <a:t>2012: NAT módosul, 1998. </a:t>
            </a:r>
            <a:r>
              <a:rPr lang="en-US" dirty="0"/>
              <a:t>LXXXIV</a:t>
            </a:r>
            <a:r>
              <a:rPr lang="hu-HU" dirty="0"/>
              <a:t> tv módosul (50 óra hiányzás után </a:t>
            </a:r>
            <a:r>
              <a:rPr lang="hu-HU" dirty="0" err="1"/>
              <a:t>szocsegély</a:t>
            </a:r>
            <a:r>
              <a:rPr lang="hu-HU" dirty="0"/>
              <a:t> felfügg.) </a:t>
            </a:r>
            <a:r>
              <a:rPr lang="en-US" dirty="0"/>
              <a:t>2012</a:t>
            </a:r>
            <a:r>
              <a:rPr lang="hu-HU" dirty="0"/>
              <a:t>. </a:t>
            </a:r>
            <a:r>
              <a:rPr lang="en-US" dirty="0"/>
              <a:t>CXX</a:t>
            </a:r>
            <a:r>
              <a:rPr lang="hu-HU" dirty="0"/>
              <a:t> és </a:t>
            </a:r>
            <a:r>
              <a:rPr lang="en-US" dirty="0"/>
              <a:t>1994</a:t>
            </a:r>
            <a:r>
              <a:rPr lang="hu-HU" dirty="0"/>
              <a:t>. </a:t>
            </a:r>
            <a:r>
              <a:rPr lang="en-US" dirty="0"/>
              <a:t>XXXIV</a:t>
            </a:r>
            <a:r>
              <a:rPr lang="hu-HU" dirty="0"/>
              <a:t> módosul: rendőrség aktívabb fellépése az iskolakerülőkkel szemben, egyházi iskolák számának növekedése</a:t>
            </a:r>
            <a:r>
              <a:rPr lang="en-US" dirty="0"/>
              <a:t> </a:t>
            </a:r>
            <a:r>
              <a:rPr lang="hu-HU" dirty="0"/>
              <a:t>(nem vonatkozik rájuk a beiskolázási körzet), KLIK, iskolák állami fenntartásba kerülése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4549477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u-HU" dirty="0"/>
              <a:t>Képzések munkaerőpiaci programokban (képzés+ foglalkoztatás), OKJ-s bizonyítványok értéktelensége, törekvés az OKJ-s képzések megreformálására</a:t>
            </a:r>
          </a:p>
          <a:p>
            <a:r>
              <a:rPr lang="hu-HU" dirty="0"/>
              <a:t>Egyre több egyházi fenntartású iskola, egy részük kifejezetten </a:t>
            </a:r>
            <a:r>
              <a:rPr lang="hu-HU" dirty="0" err="1"/>
              <a:t>szegregátumban</a:t>
            </a:r>
            <a:r>
              <a:rPr lang="hu-HU" dirty="0"/>
              <a:t>, más részük épp </a:t>
            </a:r>
            <a:r>
              <a:rPr lang="hu-HU" dirty="0" err="1"/>
              <a:t>ellenkezőleg:mélyszegénységben</a:t>
            </a:r>
            <a:r>
              <a:rPr lang="hu-HU" dirty="0"/>
              <a:t> élő gyereket nem vesznek fel (beiskolázási körzet rájuk nem vonatkozik)</a:t>
            </a:r>
          </a:p>
          <a:p>
            <a:r>
              <a:rPr lang="hu-HU" dirty="0"/>
              <a:t>Biztos Kezdet gyerekházak és tanodák normatív finanszírozásra való áttérése</a:t>
            </a:r>
          </a:p>
          <a:p>
            <a:r>
              <a:rPr lang="hu-HU" dirty="0"/>
              <a:t>2020-tól terv volt, hogy nyelvvizsga az egyetemi felvételihez kell, ami tovább szűkítette volna a cigány fiatalok továbbtanulási esélyeit. Utolsó pillanatban visszavonták.</a:t>
            </a:r>
          </a:p>
          <a:p>
            <a:r>
              <a:rPr lang="hu-HU" dirty="0"/>
              <a:t>Iskolai szegregációs </a:t>
            </a:r>
            <a:r>
              <a:rPr lang="hu-HU"/>
              <a:t>perek  sora.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1871154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4260</TotalTime>
  <Words>552</Words>
  <Application>Microsoft Office PowerPoint</Application>
  <PresentationFormat>Szélesvásznú</PresentationFormat>
  <Paragraphs>27</Paragraphs>
  <Slides>4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Office-téma</vt:lpstr>
      <vt:lpstr>Oktatás</vt:lpstr>
      <vt:lpstr>PowerPoint-bemutató</vt:lpstr>
      <vt:lpstr>PowerPoint-bemutató</vt:lpstr>
      <vt:lpstr>PowerPoint-bemutató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PowerPoint-bemutató</dc:title>
  <dc:creator>Koma</dc:creator>
  <cp:lastModifiedBy>Koma</cp:lastModifiedBy>
  <cp:revision>123</cp:revision>
  <dcterms:created xsi:type="dcterms:W3CDTF">2016-05-22T08:38:58Z</dcterms:created>
  <dcterms:modified xsi:type="dcterms:W3CDTF">2020-05-01T13:45:59Z</dcterms:modified>
</cp:coreProperties>
</file>