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  <p:sldMasterId id="2147483714" r:id="rId2"/>
  </p:sldMasterIdLst>
  <p:notesMasterIdLst>
    <p:notesMasterId r:id="rId16"/>
  </p:notesMasterIdLst>
  <p:sldIdLst>
    <p:sldId id="256" r:id="rId3"/>
    <p:sldId id="318" r:id="rId4"/>
    <p:sldId id="317" r:id="rId5"/>
    <p:sldId id="316" r:id="rId6"/>
    <p:sldId id="319" r:id="rId7"/>
    <p:sldId id="320" r:id="rId8"/>
    <p:sldId id="321" r:id="rId9"/>
    <p:sldId id="313" r:id="rId10"/>
    <p:sldId id="312" r:id="rId11"/>
    <p:sldId id="311" r:id="rId12"/>
    <p:sldId id="314" r:id="rId13"/>
    <p:sldId id="315" r:id="rId14"/>
    <p:sldId id="309" r:id="rId15"/>
  </p:sldIdLst>
  <p:sldSz cx="12192000" cy="6858000"/>
  <p:notesSz cx="12192000" cy="6858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8" autoAdjust="0"/>
    <p:restoredTop sz="94660"/>
  </p:normalViewPr>
  <p:slideViewPr>
    <p:cSldViewPr>
      <p:cViewPr varScale="1">
        <p:scale>
          <a:sx n="83" d="100"/>
          <a:sy n="83" d="100"/>
        </p:scale>
        <p:origin x="600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2CC37-916B-4789-B577-3268EFC5AA59}" type="datetimeFigureOut">
              <a:rPr lang="hu-HU" smtClean="0"/>
              <a:t>2020. 04. 16.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D2DDF-D19E-48DA-80CB-FDBB3BB6AE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7592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hu-HU" smtClean="0"/>
              <a:t>‹#›</a:t>
            </a:fld>
            <a:endParaRPr lang="hu-HU"/>
          </a:p>
        </p:txBody>
      </p:sp>
      <p:grpSp>
        <p:nvGrpSpPr>
          <p:cNvPr id="8" name="Group 7"/>
          <p:cNvGrpSpPr/>
          <p:nvPr/>
        </p:nvGrpSpPr>
        <p:grpSpPr>
          <a:xfrm>
            <a:off x="1592136" y="2887530"/>
            <a:ext cx="9038813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7788" y="1387737"/>
            <a:ext cx="9036424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767862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hu-HU" smtClean="0"/>
              <a:t>‹#›</a:t>
            </a:fld>
            <a:endParaRPr lang="hu-HU"/>
          </a:p>
        </p:txBody>
      </p:sp>
      <p:grpSp>
        <p:nvGrpSpPr>
          <p:cNvPr id="11" name="Group 10"/>
          <p:cNvGrpSpPr/>
          <p:nvPr/>
        </p:nvGrpSpPr>
        <p:grpSpPr>
          <a:xfrm>
            <a:off x="1563448" y="1392217"/>
            <a:ext cx="9038813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22101" y="559429"/>
            <a:ext cx="2237591" cy="556676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8005" y="849885"/>
            <a:ext cx="7343889" cy="502382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hu-HU" smtClean="0"/>
              <a:t>‹#›</a:t>
            </a:fld>
            <a:endParaRPr lang="hu-H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6125426" y="2880838"/>
            <a:ext cx="5480154" cy="923331"/>
            <a:chOff x="1815339" y="1496875"/>
            <a:chExt cx="5480154" cy="692497"/>
          </a:xfrm>
        </p:grpSpPr>
        <p:sp>
          <p:nvSpPr>
            <p:cNvPr id="12" name="TextBox 11"/>
            <p:cNvSpPr txBox="1"/>
            <p:nvPr/>
          </p:nvSpPr>
          <p:spPr>
            <a:xfrm>
              <a:off x="4147088" y="1496875"/>
              <a:ext cx="877163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252525"/>
                </a:solidFill>
                <a:latin typeface="TeXGyreAdventor"/>
                <a:cs typeface="TeXGyreAdvento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005076" y="1690671"/>
            <a:ext cx="4464685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404040"/>
                </a:solidFill>
                <a:latin typeface="TeXGyreAdventor"/>
                <a:cs typeface="TeXGyreAdventor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252525"/>
                </a:solidFill>
                <a:latin typeface="TeXGyreAdventor"/>
                <a:cs typeface="TeXGyreAdvento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hu-HU" smtClean="0"/>
              <a:t>‹#›</a:t>
            </a:fld>
            <a:endParaRPr lang="hu-HU"/>
          </a:p>
        </p:txBody>
      </p:sp>
      <p:grpSp>
        <p:nvGrpSpPr>
          <p:cNvPr id="8" name="Group 7"/>
          <p:cNvGrpSpPr/>
          <p:nvPr/>
        </p:nvGrpSpPr>
        <p:grpSpPr>
          <a:xfrm>
            <a:off x="1592136" y="2887530"/>
            <a:ext cx="9038813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7788" y="1387737"/>
            <a:ext cx="9036424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767862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563448" y="1392217"/>
            <a:ext cx="9038813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563448" y="2887579"/>
            <a:ext cx="9038813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61" y="1204857"/>
            <a:ext cx="10339617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2331" y="3767327"/>
            <a:ext cx="10312996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563448" y="1392217"/>
            <a:ext cx="9038813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240280"/>
            <a:ext cx="5071872" cy="387705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6193535" y="2240280"/>
            <a:ext cx="5071872" cy="387705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2080" y="2240280"/>
            <a:ext cx="458992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7984" y="2947595"/>
            <a:ext cx="5071872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9741" y="2240280"/>
            <a:ext cx="4596384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944368"/>
            <a:ext cx="50663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hu-HU" smtClean="0"/>
              <a:t>‹#›</a:t>
            </a:fld>
            <a:endParaRPr lang="hu-HU"/>
          </a:p>
        </p:txBody>
      </p:sp>
      <p:grpSp>
        <p:nvGrpSpPr>
          <p:cNvPr id="14" name="Group 13"/>
          <p:cNvGrpSpPr/>
          <p:nvPr/>
        </p:nvGrpSpPr>
        <p:grpSpPr>
          <a:xfrm>
            <a:off x="1563448" y="1392217"/>
            <a:ext cx="9038813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563448" y="1392217"/>
            <a:ext cx="9038813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hu-HU" smtClean="0"/>
              <a:t>‹#›</a:t>
            </a:fld>
            <a:endParaRPr lang="hu-HU"/>
          </a:p>
        </p:txBody>
      </p:sp>
      <p:grpSp>
        <p:nvGrpSpPr>
          <p:cNvPr id="10" name="Group 9"/>
          <p:cNvGrpSpPr/>
          <p:nvPr/>
        </p:nvGrpSpPr>
        <p:grpSpPr>
          <a:xfrm>
            <a:off x="1563448" y="1392217"/>
            <a:ext cx="9038813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2779" y="1678206"/>
            <a:ext cx="4563311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676" y="559409"/>
            <a:ext cx="5488889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2779" y="3603823"/>
            <a:ext cx="4548967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643" y="4668829"/>
            <a:ext cx="10356028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911725" y="666965"/>
            <a:ext cx="6362875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988" y="5324306"/>
            <a:ext cx="10341685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hu-HU" smtClean="0"/>
              <a:t>‹#›</a:t>
            </a:fld>
            <a:endParaRPr lang="hu-HU"/>
          </a:p>
        </p:txBody>
      </p:sp>
      <p:grpSp>
        <p:nvGrpSpPr>
          <p:cNvPr id="11" name="Group 10"/>
          <p:cNvGrpSpPr/>
          <p:nvPr/>
        </p:nvGrpSpPr>
        <p:grpSpPr>
          <a:xfrm>
            <a:off x="1563448" y="1392217"/>
            <a:ext cx="9038813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22087" y="559409"/>
            <a:ext cx="2237591" cy="556676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7992" y="849865"/>
            <a:ext cx="7343889" cy="502382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hu-HU" smtClean="0"/>
              <a:t>‹#›</a:t>
            </a:fld>
            <a:endParaRPr lang="hu-H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6125426" y="2880828"/>
            <a:ext cx="5480154" cy="923331"/>
            <a:chOff x="1815339" y="1496875"/>
            <a:chExt cx="5480154" cy="692497"/>
          </a:xfrm>
        </p:grpSpPr>
        <p:sp>
          <p:nvSpPr>
            <p:cNvPr id="12" name="TextBox 11"/>
            <p:cNvSpPr txBox="1"/>
            <p:nvPr/>
          </p:nvSpPr>
          <p:spPr>
            <a:xfrm>
              <a:off x="4147078" y="1496875"/>
              <a:ext cx="877163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563448" y="2887579"/>
            <a:ext cx="9038813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74" y="1204857"/>
            <a:ext cx="10339617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2331" y="3767347"/>
            <a:ext cx="10312996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563448" y="1392217"/>
            <a:ext cx="9038813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240280"/>
            <a:ext cx="5071872" cy="387705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6193535" y="2240280"/>
            <a:ext cx="5071872" cy="387705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2080" y="2240280"/>
            <a:ext cx="458992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7984" y="2947595"/>
            <a:ext cx="5071872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9741" y="2240280"/>
            <a:ext cx="4596384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944368"/>
            <a:ext cx="50663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hu-HU" smtClean="0"/>
              <a:t>‹#›</a:t>
            </a:fld>
            <a:endParaRPr lang="hu-HU"/>
          </a:p>
        </p:txBody>
      </p:sp>
      <p:grpSp>
        <p:nvGrpSpPr>
          <p:cNvPr id="14" name="Group 13"/>
          <p:cNvGrpSpPr/>
          <p:nvPr/>
        </p:nvGrpSpPr>
        <p:grpSpPr>
          <a:xfrm>
            <a:off x="1563448" y="1392217"/>
            <a:ext cx="9038813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hu-HU" smtClean="0"/>
              <a:t>‹#›</a:t>
            </a:fld>
            <a:endParaRPr lang="hu-HU"/>
          </a:p>
        </p:txBody>
      </p:sp>
      <p:grpSp>
        <p:nvGrpSpPr>
          <p:cNvPr id="10" name="Group 9"/>
          <p:cNvGrpSpPr/>
          <p:nvPr/>
        </p:nvGrpSpPr>
        <p:grpSpPr>
          <a:xfrm>
            <a:off x="1563448" y="1392217"/>
            <a:ext cx="9038813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2793" y="1678226"/>
            <a:ext cx="4563311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689" y="559429"/>
            <a:ext cx="5488889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2793" y="3603843"/>
            <a:ext cx="4548967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643" y="4668849"/>
            <a:ext cx="10356028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911725" y="666965"/>
            <a:ext cx="6362875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988" y="5324306"/>
            <a:ext cx="10341685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7987" y="570156"/>
            <a:ext cx="10341684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2331" y="2248351"/>
            <a:ext cx="10327340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504" y="616147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16147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52352" y="616147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726" r:id="rId12"/>
    <p:sldLayoutId id="2147483727" r:id="rId13"/>
    <p:sldLayoutId id="2147483728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7987" y="570156"/>
            <a:ext cx="10341684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2331" y="2248351"/>
            <a:ext cx="10327340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504" y="61614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1614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52352" y="61614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306571" y="1702632"/>
            <a:ext cx="5481320" cy="25058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hu-HU" dirty="0">
                <a:latin typeface="TeXGyreAdventor"/>
                <a:cs typeface="TeXGyreAdventor"/>
              </a:rPr>
              <a:t>Összehasonlító </a:t>
            </a:r>
            <a:r>
              <a:rPr lang="hu-HU" dirty="0" smtClean="0">
                <a:latin typeface="TeXGyreAdventor"/>
                <a:cs typeface="TeXGyreAdventor"/>
              </a:rPr>
              <a:t>politológia II.</a:t>
            </a:r>
            <a:br>
              <a:rPr lang="hu-HU" dirty="0" smtClean="0">
                <a:latin typeface="TeXGyreAdventor"/>
                <a:cs typeface="TeXGyreAdventor"/>
              </a:rPr>
            </a:br>
            <a:r>
              <a:rPr lang="hu-HU" dirty="0" smtClean="0">
                <a:latin typeface="TeXGyreAdventor"/>
                <a:cs typeface="TeXGyreAdventor"/>
              </a:rPr>
              <a:t>2020. 04. 17.</a:t>
            </a:r>
            <a:endParaRPr sz="5400" dirty="0">
              <a:latin typeface="TeXGyreAdventor"/>
              <a:cs typeface="TeXGyreAdvento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753600" y="6220477"/>
            <a:ext cx="2209800" cy="450123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000" spc="-10" dirty="0">
                <a:latin typeface="TeXGyreAdventor"/>
                <a:cs typeface="TeXGyreAdventor"/>
              </a:rPr>
              <a:t>Dr. </a:t>
            </a:r>
            <a:r>
              <a:rPr lang="hu-HU" sz="2000" spc="-5" dirty="0" smtClean="0">
                <a:latin typeface="TeXGyreAdventor"/>
                <a:cs typeface="TeXGyreAdventor"/>
              </a:rPr>
              <a:t>Kasznár Attila</a:t>
            </a:r>
            <a:endParaRPr sz="2000" dirty="0">
              <a:latin typeface="TeXGyreAdventor"/>
              <a:cs typeface="TeXGyreAdventor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/>
              <a:t> </a:t>
            </a:r>
            <a:r>
              <a:rPr lang="hu-HU" dirty="0" smtClean="0"/>
              <a:t>Az utódláskérdésének alapján </a:t>
            </a:r>
            <a:r>
              <a:rPr lang="hu-HU" b="1" dirty="0"/>
              <a:t>a diktatúrákat olyan nem folytonos, vagy megszakításos rendszereknek definiálhatjuk, amelyekben az utódok semmilyen előre rögzített utódlási elvet nem tartanak kötelezőnek, s amelyekben ennek megfelelően a kontinuitásnak nincs semmilyen garanciája és bizonyossága.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diktatúra és az utódlás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3745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04800" y="2438400"/>
            <a:ext cx="11658600" cy="42672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hu-HU" sz="2800" dirty="0" smtClean="0"/>
              <a:t>Ha </a:t>
            </a:r>
            <a:r>
              <a:rPr lang="hu-HU" sz="2800" dirty="0"/>
              <a:t>áttekintjük a vonatkozó irodalmat meglepő, hogy a </a:t>
            </a:r>
            <a:r>
              <a:rPr lang="hu-HU" sz="2800" b="1" dirty="0"/>
              <a:t>diktatúrának</a:t>
            </a:r>
            <a:r>
              <a:rPr lang="hu-HU" sz="2800" dirty="0"/>
              <a:t> mind az </a:t>
            </a:r>
            <a:r>
              <a:rPr lang="hu-HU" sz="2800" b="1" dirty="0"/>
              <a:t>ellenfelei,</a:t>
            </a:r>
            <a:r>
              <a:rPr lang="hu-HU" sz="2800" dirty="0"/>
              <a:t> mind a </a:t>
            </a:r>
            <a:r>
              <a:rPr lang="hu-HU" sz="2800" b="1" dirty="0"/>
              <a:t>támogatói</a:t>
            </a:r>
            <a:r>
              <a:rPr lang="hu-HU" sz="2800" dirty="0"/>
              <a:t> e</a:t>
            </a:r>
            <a:r>
              <a:rPr lang="hu-HU" sz="2800" b="1" dirty="0"/>
              <a:t>gy pontban egyedülálló módon egyetérteni látszanak, mégpedig abban, hogy a diktatúrák nem korlátlan időtartamú és (ideálisan) nem örökösnek szánt rezsimek: a diktatúrák ideiglenességre </a:t>
            </a:r>
            <a:r>
              <a:rPr lang="hu-HU" sz="2800" b="1" dirty="0" smtClean="0"/>
              <a:t>születnek.</a:t>
            </a:r>
            <a:endParaRPr lang="hu-HU" sz="2800" dirty="0"/>
          </a:p>
          <a:p>
            <a:pPr algn="just"/>
            <a:endParaRPr lang="hu-HU" sz="2800" dirty="0"/>
          </a:p>
          <a:p>
            <a:pPr algn="just"/>
            <a:r>
              <a:rPr lang="hu-HU" sz="2800" dirty="0" smtClean="0"/>
              <a:t>A </a:t>
            </a:r>
            <a:r>
              <a:rPr lang="hu-HU" sz="2800" dirty="0"/>
              <a:t>diktátori rendszerek </a:t>
            </a:r>
            <a:r>
              <a:rPr lang="hu-HU" sz="2800" b="1" dirty="0"/>
              <a:t>demokratikus</a:t>
            </a:r>
            <a:r>
              <a:rPr lang="hu-HU" sz="2800" dirty="0"/>
              <a:t> </a:t>
            </a:r>
            <a:r>
              <a:rPr lang="hu-HU" sz="2800" b="1" dirty="0"/>
              <a:t>kritikája</a:t>
            </a:r>
            <a:r>
              <a:rPr lang="hu-HU" sz="2800" dirty="0"/>
              <a:t> azért nyilvánítja őket átmenetinek, mert </a:t>
            </a:r>
            <a:r>
              <a:rPr lang="hu-HU" sz="2800" b="1" dirty="0"/>
              <a:t>nélkülözik az autentikus alapokat</a:t>
            </a:r>
            <a:r>
              <a:rPr lang="hu-HU" sz="2800" dirty="0"/>
              <a:t>, és mert van valami </a:t>
            </a:r>
            <a:r>
              <a:rPr lang="hu-HU" sz="2800" b="1" dirty="0"/>
              <a:t>alapvetően</a:t>
            </a:r>
            <a:r>
              <a:rPr lang="hu-HU" sz="2800" dirty="0"/>
              <a:t> </a:t>
            </a:r>
            <a:r>
              <a:rPr lang="hu-HU" sz="2800" b="1" dirty="0"/>
              <a:t>elhibázott</a:t>
            </a:r>
            <a:r>
              <a:rPr lang="hu-HU" sz="2800" dirty="0"/>
              <a:t> a kormányzati </a:t>
            </a:r>
            <a:r>
              <a:rPr lang="hu-HU" sz="2800" dirty="0" smtClean="0"/>
              <a:t>mechanizmusukban.</a:t>
            </a:r>
          </a:p>
          <a:p>
            <a:pPr algn="just"/>
            <a:endParaRPr lang="hu-HU" sz="2800" dirty="0"/>
          </a:p>
          <a:p>
            <a:pPr algn="just"/>
            <a:r>
              <a:rPr lang="hu-HU" sz="2800" dirty="0" smtClean="0"/>
              <a:t>A </a:t>
            </a:r>
            <a:r>
              <a:rPr lang="hu-HU" sz="2800" dirty="0"/>
              <a:t>diktátori megoldások </a:t>
            </a:r>
            <a:r>
              <a:rPr lang="hu-HU" sz="2800" b="1" dirty="0"/>
              <a:t>védelmezői</a:t>
            </a:r>
            <a:r>
              <a:rPr lang="hu-HU" sz="2800" dirty="0"/>
              <a:t> szerint a diktatúra azért átmeneti, mert „kivételes” kormányforma, amely szorosan valamilyen </a:t>
            </a:r>
            <a:r>
              <a:rPr lang="hu-HU" sz="2800" b="1" dirty="0"/>
              <a:t>szükséghelyzethez,</a:t>
            </a:r>
            <a:r>
              <a:rPr lang="hu-HU" sz="2800" dirty="0"/>
              <a:t> egy </a:t>
            </a:r>
            <a:r>
              <a:rPr lang="hu-HU" sz="2800" b="1" dirty="0"/>
              <a:t>„küldetés”</a:t>
            </a:r>
            <a:r>
              <a:rPr lang="hu-HU" sz="2800" dirty="0"/>
              <a:t> </a:t>
            </a:r>
            <a:r>
              <a:rPr lang="hu-HU" sz="2800" b="1" dirty="0"/>
              <a:t>teljesítéséhez,</a:t>
            </a:r>
            <a:r>
              <a:rPr lang="hu-HU" sz="2800" dirty="0"/>
              <a:t> vagy mindkét dologhoz </a:t>
            </a:r>
            <a:r>
              <a:rPr lang="hu-HU" sz="2800" b="1" dirty="0" smtClean="0"/>
              <a:t>kapcsolódik</a:t>
            </a:r>
            <a:endParaRPr lang="hu-HU" sz="2800" dirty="0"/>
          </a:p>
          <a:p>
            <a:pPr marL="0" indent="0" algn="just">
              <a:buNone/>
            </a:pPr>
            <a:endParaRPr lang="hu-HU" sz="2800" dirty="0"/>
          </a:p>
          <a:p>
            <a:pPr algn="just"/>
            <a:r>
              <a:rPr lang="hu-HU" sz="2800" b="1" dirty="0"/>
              <a:t>Megállapíthatjuk tehát, hogy legalább egy értelemben mindenki egybehangzóan úgy tartja, hogy ez a rendszer nem működik: nevezetesen abban az értelemben, hogy nem tud sokáig működni vagy nem kell sokáig működnie. Ezt a karakterjegyet a diktatúra lényeges, sőt a leglényegesebb karakterjegyének tartják</a:t>
            </a:r>
            <a:r>
              <a:rPr lang="hu-HU" sz="2800" b="1" dirty="0" smtClean="0"/>
              <a:t>.</a:t>
            </a:r>
            <a:endParaRPr lang="hu-HU" sz="28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diktatúra </a:t>
            </a:r>
            <a:r>
              <a:rPr lang="hu-HU" dirty="0" smtClean="0"/>
              <a:t>ideiglenessége 1.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80230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932331" y="2248351"/>
            <a:ext cx="10327340" cy="445724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hu-HU" sz="2800" dirty="0" smtClean="0"/>
              <a:t>A </a:t>
            </a:r>
            <a:r>
              <a:rPr lang="hu-HU" sz="2800" dirty="0"/>
              <a:t>megszakításokkal tarkított tartós fennmaradás hipotézise már igazolást nyert; és ha, másfelől, nem tudunk semmilyen további és jobb érvet találni annak bizonyítására, hogy a diktatúrák nem lehetnek tartósak, kénytelenek vagyunk azzal zárni, hogy a </a:t>
            </a:r>
            <a:r>
              <a:rPr lang="hu-HU" sz="2800" b="1" dirty="0"/>
              <a:t>„diktatúra”</a:t>
            </a:r>
            <a:r>
              <a:rPr lang="hu-HU" sz="2800" dirty="0"/>
              <a:t> és a </a:t>
            </a:r>
            <a:r>
              <a:rPr lang="hu-HU" sz="2800" b="1" dirty="0"/>
              <a:t>„rövidség”</a:t>
            </a:r>
            <a:r>
              <a:rPr lang="hu-HU" sz="2800" dirty="0"/>
              <a:t> </a:t>
            </a:r>
            <a:r>
              <a:rPr lang="hu-HU" sz="2800" b="1" dirty="0"/>
              <a:t>társítása</a:t>
            </a:r>
            <a:r>
              <a:rPr lang="hu-HU" sz="2800" dirty="0"/>
              <a:t> </a:t>
            </a:r>
            <a:r>
              <a:rPr lang="hu-HU" sz="2800" b="1" dirty="0"/>
              <a:t>nem</a:t>
            </a:r>
            <a:r>
              <a:rPr lang="hu-HU" sz="2800" dirty="0"/>
              <a:t> </a:t>
            </a:r>
            <a:r>
              <a:rPr lang="hu-HU" sz="2800" b="1" dirty="0"/>
              <a:t>bizonyított,</a:t>
            </a:r>
            <a:r>
              <a:rPr lang="hu-HU" sz="2800" dirty="0"/>
              <a:t> és alaptalan.</a:t>
            </a:r>
          </a:p>
          <a:p>
            <a:pPr algn="just"/>
            <a:endParaRPr lang="hu-HU" sz="2800" dirty="0"/>
          </a:p>
          <a:p>
            <a:pPr algn="just"/>
            <a:r>
              <a:rPr lang="hu-HU" sz="2800" b="1" dirty="0"/>
              <a:t>Konklúzió:</a:t>
            </a:r>
            <a:r>
              <a:rPr lang="hu-HU" sz="2800" dirty="0"/>
              <a:t> mivel a diktatúrák hosszú vagy rövid élettartamának témája körül bogozódik össze a diskurzus minden szála, nem is kell mást hozzátennünk, hogy megerősítsük, amit dokumentálni szándékoztunk: hogy </a:t>
            </a:r>
            <a:r>
              <a:rPr lang="hu-HU" sz="2800" b="1" dirty="0"/>
              <a:t>teljesen</a:t>
            </a:r>
            <a:r>
              <a:rPr lang="hu-HU" sz="2800" dirty="0"/>
              <a:t> </a:t>
            </a:r>
            <a:r>
              <a:rPr lang="hu-HU" sz="2800" b="1" dirty="0"/>
              <a:t>embrionális</a:t>
            </a:r>
            <a:r>
              <a:rPr lang="hu-HU" sz="2800" dirty="0"/>
              <a:t> </a:t>
            </a:r>
            <a:r>
              <a:rPr lang="hu-HU" sz="2800" b="1" dirty="0"/>
              <a:t>állapotban</a:t>
            </a:r>
            <a:r>
              <a:rPr lang="hu-HU" sz="2800" dirty="0"/>
              <a:t> van az a valami (vagy az a kevés), ami a </a:t>
            </a:r>
            <a:r>
              <a:rPr lang="hu-HU" sz="2800" b="1" dirty="0"/>
              <a:t>diktatúra</a:t>
            </a:r>
            <a:r>
              <a:rPr lang="hu-HU" sz="2800" dirty="0"/>
              <a:t> </a:t>
            </a:r>
            <a:r>
              <a:rPr lang="hu-HU" sz="2800" b="1" dirty="0"/>
              <a:t>„általános</a:t>
            </a:r>
            <a:r>
              <a:rPr lang="hu-HU" sz="2800" dirty="0"/>
              <a:t> </a:t>
            </a:r>
            <a:r>
              <a:rPr lang="hu-HU" sz="2800" b="1" dirty="0"/>
              <a:t>elméletére”</a:t>
            </a:r>
            <a:r>
              <a:rPr lang="hu-HU" sz="2800" dirty="0"/>
              <a:t> vonatkozik. A hiány </a:t>
            </a:r>
            <a:r>
              <a:rPr lang="hu-HU" sz="2800" dirty="0" smtClean="0"/>
              <a:t>óriási.</a:t>
            </a:r>
          </a:p>
          <a:p>
            <a:pPr algn="just"/>
            <a:endParaRPr lang="hu-HU" sz="2800" b="1" dirty="0"/>
          </a:p>
          <a:p>
            <a:pPr algn="just"/>
            <a:r>
              <a:rPr lang="hu-HU" sz="2800" b="1" dirty="0" smtClean="0"/>
              <a:t>És </a:t>
            </a:r>
            <a:r>
              <a:rPr lang="hu-HU" sz="2800" b="1" dirty="0"/>
              <a:t>valóban paradox helyzet, hogy miközben a diktatúrák prosperálnak, a jelenségről való </a:t>
            </a:r>
            <a:r>
              <a:rPr lang="hu-HU" sz="2800" b="1" dirty="0" smtClean="0"/>
              <a:t>tudásuk éppenséggel </a:t>
            </a:r>
            <a:r>
              <a:rPr lang="hu-HU" sz="2800" b="1" dirty="0"/>
              <a:t>fogyatkozóban van</a:t>
            </a:r>
            <a:r>
              <a:rPr lang="hu-HU" sz="2800" b="1" dirty="0" smtClean="0"/>
              <a:t>.</a:t>
            </a:r>
            <a:endParaRPr lang="hu-HU" sz="28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diktatúra </a:t>
            </a:r>
            <a:r>
              <a:rPr lang="hu-HU" dirty="0" smtClean="0"/>
              <a:t>ideiglenessége 2.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028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91482" y="2955749"/>
            <a:ext cx="5596891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0" b="0" dirty="0">
                <a:latin typeface="TeXGyreAdventor"/>
                <a:cs typeface="TeXGyreAdventor"/>
              </a:rPr>
              <a:t>Köszönöm </a:t>
            </a:r>
            <a:r>
              <a:rPr sz="4000" b="0" spc="5" dirty="0">
                <a:latin typeface="TeXGyreAdventor"/>
                <a:cs typeface="TeXGyreAdventor"/>
              </a:rPr>
              <a:t>a</a:t>
            </a:r>
            <a:r>
              <a:rPr sz="4000" b="0" spc="-50" dirty="0">
                <a:latin typeface="TeXGyreAdventor"/>
                <a:cs typeface="TeXGyreAdventor"/>
              </a:rPr>
              <a:t> </a:t>
            </a:r>
            <a:r>
              <a:rPr sz="4000" b="0" dirty="0">
                <a:latin typeface="TeXGyreAdventor"/>
                <a:cs typeface="TeXGyreAdventor"/>
              </a:rPr>
              <a:t>figyelmet!</a:t>
            </a:r>
            <a:endParaRPr sz="4000">
              <a:latin typeface="TeXGyreAdventor"/>
              <a:cs typeface="TeXGyreAdventor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04800" y="2248351"/>
            <a:ext cx="11734800" cy="4609649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endParaRPr lang="hu-HU" dirty="0"/>
          </a:p>
          <a:p>
            <a:pPr algn="just"/>
            <a:r>
              <a:rPr lang="hu-HU" dirty="0"/>
              <a:t>A diktatúrák faunája igen gazdag, növekvőben van és – nem meglepő módon – osztályozásuk minden értelmes kritériumot nélkülöz. Egyfelől ugyanis változatos módon keverednek földrajzi, ideológiai ismérvek és tulajdonnevek, mint mikor dél-amerikai típusú diktatúrákról, </a:t>
            </a:r>
            <a:r>
              <a:rPr lang="hu-HU" dirty="0" err="1"/>
              <a:t>caudillizmusról</a:t>
            </a:r>
            <a:r>
              <a:rPr lang="hu-HU" dirty="0"/>
              <a:t>, katonai diktatúrákról, balkáni diktatúrákról, fasiszta, náci, kommunista diktatúrákról stb. beszélnek. Másfelől viszont történeti tipológiát alkalmaznak, mint amikor </a:t>
            </a:r>
            <a:r>
              <a:rPr lang="hu-HU" dirty="0" err="1"/>
              <a:t>cezarisztikus</a:t>
            </a:r>
            <a:r>
              <a:rPr lang="hu-HU" dirty="0"/>
              <a:t>, jakobinus, konvent-, </a:t>
            </a:r>
            <a:r>
              <a:rPr lang="hu-HU" dirty="0" err="1"/>
              <a:t>thermidori</a:t>
            </a:r>
            <a:r>
              <a:rPr lang="hu-HU" dirty="0"/>
              <a:t>, </a:t>
            </a:r>
            <a:r>
              <a:rPr lang="hu-HU" dirty="0" err="1"/>
              <a:t>bo-napartista</a:t>
            </a:r>
            <a:r>
              <a:rPr lang="hu-HU" dirty="0"/>
              <a:t> stb. diktatúráról beszélnek. Ha rendet akarunk tenni az elnevezéseknek ebben a zűrzavarában és egyúttal a lényegeset akarjuk kiemelni, különbséget kell tennünk </a:t>
            </a:r>
          </a:p>
          <a:p>
            <a:pPr lvl="2" algn="just"/>
            <a:r>
              <a:rPr lang="hu-HU" dirty="0"/>
              <a:t>az intenzitás,</a:t>
            </a:r>
          </a:p>
          <a:p>
            <a:pPr lvl="2" algn="just"/>
            <a:r>
              <a:rPr lang="hu-HU" dirty="0"/>
              <a:t>a cél,</a:t>
            </a:r>
          </a:p>
          <a:p>
            <a:pPr lvl="2" algn="just"/>
            <a:r>
              <a:rPr lang="hu-HU" dirty="0"/>
              <a:t>az eredet és </a:t>
            </a:r>
          </a:p>
          <a:p>
            <a:pPr lvl="2" algn="just"/>
            <a:r>
              <a:rPr lang="hu-HU" dirty="0"/>
              <a:t>az ideológia szerinti osztályozás között.</a:t>
            </a: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Diktatúra tipológia 1.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44809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228600" y="2248351"/>
            <a:ext cx="11658600" cy="460964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b="1" dirty="0" smtClean="0"/>
              <a:t>Intenzitás </a:t>
            </a:r>
            <a:r>
              <a:rPr lang="hu-HU" b="1" dirty="0"/>
              <a:t>szerint</a:t>
            </a:r>
            <a:r>
              <a:rPr lang="hu-HU" b="1" dirty="0" smtClean="0"/>
              <a:t>:</a:t>
            </a:r>
          </a:p>
          <a:p>
            <a:pPr algn="just"/>
            <a:endParaRPr lang="hu-HU" dirty="0"/>
          </a:p>
          <a:p>
            <a:pPr lvl="0" algn="just"/>
            <a:r>
              <a:rPr lang="hu-HU" dirty="0" err="1"/>
              <a:t>Hermens-féle</a:t>
            </a:r>
            <a:r>
              <a:rPr lang="hu-HU" dirty="0"/>
              <a:t>: </a:t>
            </a:r>
            <a:r>
              <a:rPr lang="hu-HU" dirty="0" err="1"/>
              <a:t>autoritárius</a:t>
            </a:r>
            <a:r>
              <a:rPr lang="hu-HU" dirty="0"/>
              <a:t> diktatúrák és totalitárius diktatúrák </a:t>
            </a:r>
            <a:endParaRPr lang="hu-HU" dirty="0" smtClean="0"/>
          </a:p>
          <a:p>
            <a:pPr lvl="0" algn="just"/>
            <a:endParaRPr lang="hu-HU" dirty="0"/>
          </a:p>
          <a:p>
            <a:pPr lvl="0" algn="just"/>
            <a:r>
              <a:rPr lang="hu-HU" dirty="0"/>
              <a:t> Neumann egy hármas felosztással javasolja felváltani: a) egyszerű diktatúra, amely a közönségesen </a:t>
            </a:r>
            <a:r>
              <a:rPr lang="hu-HU" dirty="0" err="1"/>
              <a:t>autoritáriusnak</a:t>
            </a:r>
            <a:r>
              <a:rPr lang="hu-HU" dirty="0"/>
              <a:t> nevezett diktatúrának felel meg; b) </a:t>
            </a:r>
            <a:r>
              <a:rPr lang="hu-HU" dirty="0" err="1"/>
              <a:t>cezarisztikus</a:t>
            </a:r>
            <a:r>
              <a:rPr lang="hu-HU" dirty="0"/>
              <a:t> diktatúra; c) totalitárius diktatúra. </a:t>
            </a:r>
          </a:p>
          <a:p>
            <a:pPr algn="just"/>
            <a:r>
              <a:rPr lang="hu-HU" dirty="0"/>
              <a:t> </a:t>
            </a:r>
          </a:p>
          <a:p>
            <a:pPr algn="just"/>
            <a:r>
              <a:rPr lang="hu-HU" dirty="0"/>
              <a:t>Az </a:t>
            </a:r>
            <a:r>
              <a:rPr lang="hu-HU" b="1" dirty="0"/>
              <a:t>egyszerű diktatúrában</a:t>
            </a:r>
            <a:r>
              <a:rPr lang="hu-HU" dirty="0"/>
              <a:t> a diktátori hatalmat a szokásos kényszerítő eszközök, azaz a hadsereg, a rendőrség, a bürokrácia és a tisztviselői kar szerepének </a:t>
            </a:r>
            <a:r>
              <a:rPr lang="hu-HU" dirty="0" err="1"/>
              <a:t>intenzifikálása</a:t>
            </a:r>
            <a:r>
              <a:rPr lang="hu-HU" dirty="0"/>
              <a:t> révén gyakorolják. </a:t>
            </a:r>
            <a:endParaRPr lang="hu-HU" dirty="0" smtClean="0"/>
          </a:p>
          <a:p>
            <a:pPr algn="just"/>
            <a:endParaRPr lang="hu-HU" dirty="0"/>
          </a:p>
          <a:p>
            <a:pPr algn="just"/>
            <a:r>
              <a:rPr lang="hu-HU" dirty="0"/>
              <a:t>A </a:t>
            </a:r>
            <a:r>
              <a:rPr lang="hu-HU" b="1" dirty="0" err="1"/>
              <a:t>cezarisztikus</a:t>
            </a:r>
            <a:r>
              <a:rPr lang="hu-HU" dirty="0"/>
              <a:t> </a:t>
            </a:r>
            <a:r>
              <a:rPr lang="hu-HU" b="1" dirty="0"/>
              <a:t>diktatúrában</a:t>
            </a:r>
            <a:r>
              <a:rPr lang="hu-HU" dirty="0"/>
              <a:t> a diktátori hatalom a tömegek támogatásán is alapul. </a:t>
            </a:r>
            <a:endParaRPr lang="hu-HU" dirty="0" smtClean="0"/>
          </a:p>
          <a:p>
            <a:pPr algn="just"/>
            <a:endParaRPr lang="hu-HU" dirty="0"/>
          </a:p>
          <a:p>
            <a:pPr algn="just"/>
            <a:r>
              <a:rPr lang="hu-HU" dirty="0"/>
              <a:t>A </a:t>
            </a:r>
            <a:r>
              <a:rPr lang="hu-HU" b="1" dirty="0"/>
              <a:t>totalitárius</a:t>
            </a:r>
            <a:r>
              <a:rPr lang="hu-HU" dirty="0"/>
              <a:t> </a:t>
            </a:r>
            <a:r>
              <a:rPr lang="hu-HU" b="1" dirty="0"/>
              <a:t>diktatúrában</a:t>
            </a:r>
            <a:r>
              <a:rPr lang="hu-HU" dirty="0"/>
              <a:t> a szokásos kényszerítő eszközök monopóliumához és a tömegek félrevezetéséhez hozzáadódik még a nevelés, az összes kommunikációs csatorna ellenőrzése, valamint, éppen a „totális” ellenőrzés biztosítása érdekében, eseti kényszerítő technikák működtetése.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Diktatúra tipológia 2.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4551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932331" y="2248351"/>
            <a:ext cx="10327340" cy="46096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b="1" dirty="0"/>
              <a:t>Cél szerint:</a:t>
            </a:r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A </a:t>
            </a:r>
            <a:r>
              <a:rPr lang="hu-HU" dirty="0"/>
              <a:t>cél tekintetében különbséget szoktak tenni a) </a:t>
            </a:r>
            <a:r>
              <a:rPr lang="hu-HU" b="1" dirty="0"/>
              <a:t>forradalmi</a:t>
            </a:r>
            <a:r>
              <a:rPr lang="hu-HU" dirty="0"/>
              <a:t> és b) </a:t>
            </a:r>
            <a:r>
              <a:rPr lang="hu-HU" b="1" dirty="0"/>
              <a:t>rendpárti,</a:t>
            </a:r>
            <a:r>
              <a:rPr lang="hu-HU" dirty="0"/>
              <a:t> vagy </a:t>
            </a:r>
            <a:r>
              <a:rPr lang="hu-HU" b="1" dirty="0"/>
              <a:t>paternalista,</a:t>
            </a:r>
            <a:r>
              <a:rPr lang="hu-HU" dirty="0"/>
              <a:t> vagy </a:t>
            </a:r>
            <a:r>
              <a:rPr lang="hu-HU" b="1" dirty="0"/>
              <a:t>reakciós,</a:t>
            </a:r>
            <a:r>
              <a:rPr lang="hu-HU" dirty="0"/>
              <a:t> vagy </a:t>
            </a:r>
            <a:r>
              <a:rPr lang="hu-HU" b="1" dirty="0"/>
              <a:t>konzerváló-restauráló</a:t>
            </a:r>
            <a:r>
              <a:rPr lang="hu-HU" dirty="0"/>
              <a:t> diktatúrák között.  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Diktatúra tipológia 3.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5166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932331" y="2248351"/>
            <a:ext cx="10327340" cy="46096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/>
              <a:t>Eredet </a:t>
            </a:r>
            <a:r>
              <a:rPr lang="hu-HU" b="1" dirty="0"/>
              <a:t>szerint:</a:t>
            </a:r>
            <a:endParaRPr lang="hu-HU" dirty="0"/>
          </a:p>
          <a:p>
            <a:endParaRPr lang="hu-HU" dirty="0"/>
          </a:p>
          <a:p>
            <a:pPr algn="just"/>
            <a:r>
              <a:rPr lang="hu-HU" dirty="0"/>
              <a:t>Az eredet, vagyis a diktátori rezsimek személyi állományának szakmai származása tekintetében megkülönböztethetünk </a:t>
            </a:r>
            <a:endParaRPr lang="hu-HU" dirty="0" smtClean="0"/>
          </a:p>
          <a:p>
            <a:pPr algn="just"/>
            <a:endParaRPr lang="hu-HU" dirty="0" smtClean="0"/>
          </a:p>
          <a:p>
            <a:pPr lvl="2" algn="just"/>
            <a:r>
              <a:rPr lang="hu-HU" dirty="0" smtClean="0"/>
              <a:t>a</a:t>
            </a:r>
            <a:r>
              <a:rPr lang="hu-HU" dirty="0"/>
              <a:t>) </a:t>
            </a:r>
            <a:r>
              <a:rPr lang="hu-HU" b="1" dirty="0"/>
              <a:t>politikusi</a:t>
            </a:r>
            <a:r>
              <a:rPr lang="hu-HU" dirty="0"/>
              <a:t> diktatúrákat, melyeknek személyzete a politikai osztály egyik frakciójából </a:t>
            </a:r>
            <a:r>
              <a:rPr lang="hu-HU" dirty="0" smtClean="0"/>
              <a:t>származik;</a:t>
            </a:r>
          </a:p>
          <a:p>
            <a:pPr lvl="2" algn="just"/>
            <a:r>
              <a:rPr lang="hu-HU" dirty="0" smtClean="0"/>
              <a:t>b</a:t>
            </a:r>
            <a:r>
              <a:rPr lang="hu-HU" dirty="0"/>
              <a:t>) </a:t>
            </a:r>
            <a:r>
              <a:rPr lang="hu-HU" b="1" dirty="0"/>
              <a:t>katonai</a:t>
            </a:r>
            <a:r>
              <a:rPr lang="hu-HU" dirty="0"/>
              <a:t> </a:t>
            </a:r>
            <a:r>
              <a:rPr lang="hu-HU" dirty="0" smtClean="0"/>
              <a:t>diktatúrákat;</a:t>
            </a:r>
          </a:p>
          <a:p>
            <a:pPr lvl="2" algn="just"/>
            <a:r>
              <a:rPr lang="hu-HU" dirty="0" smtClean="0"/>
              <a:t>c</a:t>
            </a:r>
            <a:r>
              <a:rPr lang="hu-HU" dirty="0"/>
              <a:t>) </a:t>
            </a:r>
            <a:r>
              <a:rPr lang="hu-HU" b="1" dirty="0"/>
              <a:t>bürokratikus</a:t>
            </a:r>
            <a:r>
              <a:rPr lang="hu-HU" dirty="0"/>
              <a:t> vagy apparátusi diktatúrákat. 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Diktatúra tipológia 4.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87893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932331" y="2248351"/>
            <a:ext cx="10327340" cy="46096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/>
              <a:t>Ideológia </a:t>
            </a:r>
            <a:r>
              <a:rPr lang="hu-HU" b="1" dirty="0"/>
              <a:t>szerint:</a:t>
            </a:r>
            <a:endParaRPr lang="hu-HU" dirty="0"/>
          </a:p>
          <a:p>
            <a:endParaRPr lang="hu-HU" dirty="0"/>
          </a:p>
          <a:p>
            <a:pPr algn="just"/>
            <a:r>
              <a:rPr lang="hu-HU" dirty="0" smtClean="0"/>
              <a:t>az </a:t>
            </a:r>
            <a:r>
              <a:rPr lang="hu-HU" dirty="0"/>
              <a:t>ideológiai kritérium tekintetében megkülönböztethetünk </a:t>
            </a:r>
            <a:endParaRPr lang="hu-HU" dirty="0" smtClean="0"/>
          </a:p>
          <a:p>
            <a:pPr lvl="2" algn="just"/>
            <a:r>
              <a:rPr lang="hu-HU" dirty="0" smtClean="0"/>
              <a:t>a</a:t>
            </a:r>
            <a:r>
              <a:rPr lang="hu-HU" dirty="0"/>
              <a:t>) </a:t>
            </a:r>
            <a:r>
              <a:rPr lang="hu-HU" b="1" dirty="0"/>
              <a:t>ideológiai</a:t>
            </a:r>
            <a:r>
              <a:rPr lang="hu-HU" dirty="0"/>
              <a:t> </a:t>
            </a:r>
            <a:r>
              <a:rPr lang="hu-HU" b="1" dirty="0"/>
              <a:t>alappal</a:t>
            </a:r>
            <a:r>
              <a:rPr lang="hu-HU" dirty="0"/>
              <a:t> </a:t>
            </a:r>
            <a:r>
              <a:rPr lang="hu-HU" b="1" dirty="0"/>
              <a:t>nem</a:t>
            </a:r>
            <a:r>
              <a:rPr lang="hu-HU" dirty="0"/>
              <a:t> </a:t>
            </a:r>
            <a:r>
              <a:rPr lang="hu-HU" b="1" dirty="0"/>
              <a:t>rendelkező,</a:t>
            </a:r>
            <a:r>
              <a:rPr lang="hu-HU" dirty="0"/>
              <a:t> vagy legalábbis az ideológiai dinamizmust nélkülöző diktatúrákat (ezek az egyszerű diktatúrák és gyakran a konzerváló diktatúrák</a:t>
            </a:r>
            <a:r>
              <a:rPr lang="hu-HU" dirty="0" smtClean="0"/>
              <a:t>);</a:t>
            </a:r>
          </a:p>
          <a:p>
            <a:pPr lvl="2" algn="just"/>
            <a:r>
              <a:rPr lang="hu-HU" dirty="0" smtClean="0"/>
              <a:t>b</a:t>
            </a:r>
            <a:r>
              <a:rPr lang="hu-HU" dirty="0"/>
              <a:t>) </a:t>
            </a:r>
            <a:r>
              <a:rPr lang="hu-HU" b="1" dirty="0"/>
              <a:t>ideológiai</a:t>
            </a:r>
            <a:r>
              <a:rPr lang="hu-HU" dirty="0"/>
              <a:t> </a:t>
            </a:r>
            <a:r>
              <a:rPr lang="hu-HU" b="1" dirty="0"/>
              <a:t>tartalmú</a:t>
            </a:r>
            <a:r>
              <a:rPr lang="hu-HU" dirty="0"/>
              <a:t> </a:t>
            </a:r>
            <a:r>
              <a:rPr lang="hu-HU" dirty="0" smtClean="0"/>
              <a:t>diktatúrákat</a:t>
            </a:r>
          </a:p>
          <a:p>
            <a:pPr marL="777240" lvl="2" indent="0" algn="just">
              <a:buNone/>
            </a:pPr>
            <a:endParaRPr lang="hu-HU" dirty="0" smtClean="0"/>
          </a:p>
          <a:p>
            <a:pPr algn="just"/>
            <a:r>
              <a:rPr lang="hu-HU" dirty="0" smtClean="0"/>
              <a:t>Az </a:t>
            </a:r>
            <a:r>
              <a:rPr lang="hu-HU" dirty="0"/>
              <a:t>utóbbiakon belül további különbséget tehetünk </a:t>
            </a:r>
            <a:r>
              <a:rPr lang="hu-HU" b="1" dirty="0"/>
              <a:t>minimális ideológiai intenzitású diktatúrák</a:t>
            </a:r>
            <a:r>
              <a:rPr lang="hu-HU" dirty="0"/>
              <a:t> (a fasizmus, amely inkább </a:t>
            </a:r>
            <a:r>
              <a:rPr lang="hu-HU" dirty="0" err="1"/>
              <a:t>cezarisztikus</a:t>
            </a:r>
            <a:r>
              <a:rPr lang="hu-HU" dirty="0"/>
              <a:t> volt, mint totalitárius) és </a:t>
            </a:r>
            <a:r>
              <a:rPr lang="hu-HU" b="1" dirty="0"/>
              <a:t>maximális</a:t>
            </a:r>
            <a:r>
              <a:rPr lang="hu-HU" dirty="0"/>
              <a:t> </a:t>
            </a:r>
            <a:r>
              <a:rPr lang="hu-HU" b="1" dirty="0"/>
              <a:t>ideológiai</a:t>
            </a:r>
            <a:r>
              <a:rPr lang="hu-HU" dirty="0"/>
              <a:t> intenzitású (más néven totalitárius) diktatúrák között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Diktatúra tipológia 5.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1911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932331" y="2248351"/>
            <a:ext cx="10327340" cy="460964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hu-HU" b="1" dirty="0" err="1" smtClean="0"/>
              <a:t>Duverger</a:t>
            </a:r>
            <a:r>
              <a:rPr lang="hu-HU" b="1" dirty="0" smtClean="0"/>
              <a:t> </a:t>
            </a:r>
            <a:r>
              <a:rPr lang="hu-HU" b="1" dirty="0"/>
              <a:t>felosztása:</a:t>
            </a:r>
            <a:r>
              <a:rPr lang="hu-HU" dirty="0"/>
              <a:t> </a:t>
            </a:r>
            <a:r>
              <a:rPr lang="hu-HU" b="1" dirty="0"/>
              <a:t>szociológiai</a:t>
            </a:r>
            <a:r>
              <a:rPr lang="hu-HU" dirty="0"/>
              <a:t> diktatúra és a </a:t>
            </a:r>
            <a:r>
              <a:rPr lang="hu-HU" b="1" dirty="0"/>
              <a:t>technikai</a:t>
            </a:r>
            <a:r>
              <a:rPr lang="hu-HU" dirty="0"/>
              <a:t> </a:t>
            </a:r>
            <a:r>
              <a:rPr lang="hu-HU" b="1" dirty="0"/>
              <a:t>diktatúra</a:t>
            </a:r>
            <a:r>
              <a:rPr lang="hu-HU" dirty="0"/>
              <a:t> megkülönböztetése. A </a:t>
            </a:r>
            <a:r>
              <a:rPr lang="hu-HU" b="1" dirty="0"/>
              <a:t>„szociológiai”</a:t>
            </a:r>
            <a:r>
              <a:rPr lang="hu-HU" dirty="0"/>
              <a:t> diktatúrák az </a:t>
            </a:r>
            <a:r>
              <a:rPr lang="hu-HU" b="1" dirty="0"/>
              <a:t>igazolt,</a:t>
            </a:r>
            <a:r>
              <a:rPr lang="hu-HU" dirty="0"/>
              <a:t> vagyis a szükséges, belső eredetű, és megalapozott gazdasági-társadalmi igényeket reprezentáló diktatúrák lennének, míg a </a:t>
            </a:r>
            <a:r>
              <a:rPr lang="hu-HU" b="1" dirty="0"/>
              <a:t>„technikai”</a:t>
            </a:r>
            <a:r>
              <a:rPr lang="hu-HU" dirty="0"/>
              <a:t> diktatúrák (melyekre a szerző a katonai diktatúrák általa pretoriánus diktatúráknak nevezett alfaját hozza fel példának) a minden </a:t>
            </a:r>
            <a:r>
              <a:rPr lang="hu-HU" b="1" dirty="0"/>
              <a:t>igazolást</a:t>
            </a:r>
            <a:r>
              <a:rPr lang="hu-HU" dirty="0"/>
              <a:t> </a:t>
            </a:r>
            <a:r>
              <a:rPr lang="hu-HU" b="1" dirty="0"/>
              <a:t>nélkülöző,</a:t>
            </a:r>
            <a:r>
              <a:rPr lang="hu-HU" dirty="0"/>
              <a:t> tehát parazita, külső eredetű és nem reprezentatív diktatúrák. </a:t>
            </a:r>
          </a:p>
          <a:p>
            <a:pPr algn="just"/>
            <a:endParaRPr lang="hu-HU" dirty="0"/>
          </a:p>
          <a:p>
            <a:pPr algn="just"/>
            <a:r>
              <a:rPr lang="hu-HU" dirty="0"/>
              <a:t>A diktatúra mint intézményi forma és politikai rendszer eddig vizsgált problémája egy dolog; a diktatúrák okainak megmagyarázása egy másik dolog. Amikor az utóbbi kontextusra akarunk áttérni – helyesebb a </a:t>
            </a:r>
            <a:r>
              <a:rPr lang="hu-HU" b="1" dirty="0"/>
              <a:t>diktatúra</a:t>
            </a:r>
            <a:r>
              <a:rPr lang="hu-HU" dirty="0"/>
              <a:t> </a:t>
            </a:r>
            <a:r>
              <a:rPr lang="hu-HU" b="1" dirty="0"/>
              <a:t>szociológiája</a:t>
            </a:r>
            <a:r>
              <a:rPr lang="hu-HU" dirty="0"/>
              <a:t> kifejezést használni, a jelenség okainak tanulmányozását értve rajta. A széles értelemben vett </a:t>
            </a:r>
            <a:r>
              <a:rPr lang="hu-HU" b="1" dirty="0"/>
              <a:t>diktatúraszociológiához</a:t>
            </a:r>
            <a:r>
              <a:rPr lang="hu-HU" dirty="0"/>
              <a:t> tartoznak az úgynevezett „autoriter személyiséggel” foglalkozó tanulmányok, egyes társadalompszichológiai tanulmányok és általában a társadalmi feszültségekkel és az úgynevezett tömegtársadalommal foglalkozó irodalom. </a:t>
            </a:r>
          </a:p>
          <a:p>
            <a:pPr algn="just"/>
            <a:endParaRPr lang="hu-HU" dirty="0"/>
          </a:p>
          <a:p>
            <a:pPr algn="just"/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Diktatúra tipológia 6.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3022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932331" y="2248351"/>
            <a:ext cx="10327340" cy="4152449"/>
          </a:xfrm>
        </p:spPr>
        <p:txBody>
          <a:bodyPr/>
          <a:lstStyle/>
          <a:p>
            <a:pPr algn="just"/>
            <a:endParaRPr lang="hu-HU" dirty="0" smtClean="0"/>
          </a:p>
          <a:p>
            <a:pPr algn="just"/>
            <a:r>
              <a:rPr lang="hu-HU" dirty="0"/>
              <a:t>A demokratikus rendet felváltó </a:t>
            </a:r>
            <a:r>
              <a:rPr lang="hu-HU" b="1" dirty="0"/>
              <a:t>diktatúra</a:t>
            </a:r>
            <a:r>
              <a:rPr lang="hu-HU" dirty="0"/>
              <a:t> </a:t>
            </a:r>
            <a:r>
              <a:rPr lang="hu-HU" b="1" dirty="0"/>
              <a:t>létrehozásához</a:t>
            </a:r>
            <a:r>
              <a:rPr lang="hu-HU" dirty="0"/>
              <a:t> </a:t>
            </a:r>
            <a:r>
              <a:rPr lang="hu-HU" b="1" dirty="0"/>
              <a:t>nem</a:t>
            </a:r>
            <a:r>
              <a:rPr lang="hu-HU" dirty="0"/>
              <a:t> kell okvetlenül </a:t>
            </a:r>
            <a:r>
              <a:rPr lang="hu-HU" b="1" dirty="0"/>
              <a:t>jogellenes</a:t>
            </a:r>
            <a:r>
              <a:rPr lang="hu-HU" dirty="0"/>
              <a:t> és </a:t>
            </a:r>
            <a:r>
              <a:rPr lang="hu-HU" b="1" dirty="0"/>
              <a:t>erőszakos</a:t>
            </a:r>
            <a:r>
              <a:rPr lang="hu-HU" dirty="0"/>
              <a:t> </a:t>
            </a:r>
            <a:r>
              <a:rPr lang="hu-HU" b="1" dirty="0"/>
              <a:t>módszereket</a:t>
            </a:r>
            <a:r>
              <a:rPr lang="hu-HU" dirty="0"/>
              <a:t> </a:t>
            </a:r>
            <a:r>
              <a:rPr lang="hu-HU" dirty="0" smtClean="0"/>
              <a:t>alkalmazni.</a:t>
            </a:r>
          </a:p>
          <a:p>
            <a:pPr algn="just"/>
            <a:endParaRPr lang="hu-HU" dirty="0"/>
          </a:p>
          <a:p>
            <a:pPr algn="just"/>
            <a:r>
              <a:rPr lang="hu-HU" dirty="0" smtClean="0"/>
              <a:t>Ha </a:t>
            </a:r>
            <a:r>
              <a:rPr lang="hu-HU" dirty="0"/>
              <a:t>kilépünk a jogdogmatika területéről, </a:t>
            </a:r>
            <a:r>
              <a:rPr lang="hu-HU" b="1" dirty="0"/>
              <a:t>a jogellenes tény is (új) jog által alkotott tény lesz, vagy annak lehet tekinteni</a:t>
            </a:r>
            <a:r>
              <a:rPr lang="hu-HU" dirty="0"/>
              <a:t>. Mindezen okok miatt nem könnyű bebizonyítani, hogy a diktatúrákat a hatalom erőszakos, illegitim vagy mindenesetre jóváhagyást nélkülöző megszerzésén alapuló rezsimekként kell jellemeznünk.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diktatúra és az utódlás</a:t>
            </a:r>
          </a:p>
        </p:txBody>
      </p:sp>
    </p:spTree>
    <p:extLst>
      <p:ext uri="{BB962C8B-B14F-4D97-AF65-F5344CB8AC3E}">
        <p14:creationId xmlns:p14="http://schemas.microsoft.com/office/powerpoint/2010/main" val="86619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932331" y="2248351"/>
            <a:ext cx="10327340" cy="445724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hu-HU" dirty="0" smtClean="0"/>
              <a:t>A </a:t>
            </a:r>
            <a:r>
              <a:rPr lang="hu-HU" dirty="0"/>
              <a:t>hat</a:t>
            </a:r>
            <a:r>
              <a:rPr lang="hu-HU" b="1" dirty="0"/>
              <a:t>alom megszerzésének módja nem perdöntő</a:t>
            </a:r>
            <a:r>
              <a:rPr lang="hu-HU" dirty="0"/>
              <a:t> körülmény, a leginkább elhanyagolt kritérium – azaz a </a:t>
            </a:r>
            <a:r>
              <a:rPr lang="hu-HU" b="1" dirty="0"/>
              <a:t>hatalom</a:t>
            </a:r>
            <a:r>
              <a:rPr lang="hu-HU" dirty="0"/>
              <a:t> </a:t>
            </a:r>
            <a:r>
              <a:rPr lang="hu-HU" b="1" dirty="0"/>
              <a:t>utódlásának</a:t>
            </a:r>
            <a:r>
              <a:rPr lang="hu-HU" dirty="0"/>
              <a:t> </a:t>
            </a:r>
            <a:r>
              <a:rPr lang="hu-HU" b="1" dirty="0"/>
              <a:t>módja</a:t>
            </a:r>
            <a:r>
              <a:rPr lang="hu-HU" dirty="0"/>
              <a:t> – </a:t>
            </a:r>
            <a:r>
              <a:rPr lang="hu-HU" b="1" dirty="0"/>
              <a:t>hatékony</a:t>
            </a:r>
            <a:r>
              <a:rPr lang="hu-HU" dirty="0"/>
              <a:t> elemnek bizonyul </a:t>
            </a:r>
            <a:r>
              <a:rPr lang="hu-HU" dirty="0" smtClean="0"/>
              <a:t>az </a:t>
            </a:r>
            <a:r>
              <a:rPr lang="hu-HU" dirty="0"/>
              <a:t>intézmény azonosítása szempontjából. </a:t>
            </a:r>
            <a:endParaRPr lang="hu-HU" dirty="0" smtClean="0"/>
          </a:p>
          <a:p>
            <a:pPr algn="just"/>
            <a:endParaRPr lang="hu-HU" dirty="0"/>
          </a:p>
          <a:p>
            <a:pPr algn="just"/>
            <a:r>
              <a:rPr lang="hu-HU" dirty="0" smtClean="0"/>
              <a:t>A</a:t>
            </a:r>
            <a:r>
              <a:rPr lang="hu-HU" b="1" dirty="0" smtClean="0"/>
              <a:t> </a:t>
            </a:r>
            <a:r>
              <a:rPr lang="hu-HU" b="1" dirty="0"/>
              <a:t>diktatúrák </a:t>
            </a:r>
            <a:r>
              <a:rPr lang="hu-HU" b="1" dirty="0" smtClean="0"/>
              <a:t>jellemző </a:t>
            </a:r>
            <a:r>
              <a:rPr lang="hu-HU" b="1" dirty="0"/>
              <a:t>módon, lényegükből fakadóan képtelenek alávetni magukat a hatalom utódlását szabályozó normáknak. </a:t>
            </a:r>
            <a:endParaRPr lang="hu-HU" b="1" dirty="0" smtClean="0"/>
          </a:p>
          <a:p>
            <a:pPr algn="just"/>
            <a:endParaRPr lang="hu-HU" b="1" dirty="0"/>
          </a:p>
          <a:p>
            <a:pPr algn="just"/>
            <a:endParaRPr lang="hu-HU" b="1" dirty="0" smtClean="0"/>
          </a:p>
          <a:p>
            <a:pPr algn="just"/>
            <a:r>
              <a:rPr lang="hu-HU" dirty="0" smtClean="0"/>
              <a:t>Két </a:t>
            </a:r>
            <a:r>
              <a:rPr lang="hu-HU" dirty="0"/>
              <a:t>egymást követő diktátor között mindig van egy többé vagy kevésbé hosszú interregnum, amelyet minimum bizonytalanságok, de az esetek többségében </a:t>
            </a:r>
            <a:r>
              <a:rPr lang="hu-HU" dirty="0" smtClean="0"/>
              <a:t>összeesküvések jellemeznek.</a:t>
            </a:r>
          </a:p>
          <a:p>
            <a:pPr algn="just"/>
            <a:endParaRPr lang="hu-HU" dirty="0"/>
          </a:p>
          <a:p>
            <a:pPr algn="just"/>
            <a:r>
              <a:rPr lang="hu-HU" b="1" dirty="0" smtClean="0"/>
              <a:t>A </a:t>
            </a:r>
            <a:r>
              <a:rPr lang="hu-HU" b="1" dirty="0"/>
              <a:t>rendszer túlélhet, </a:t>
            </a:r>
            <a:r>
              <a:rPr lang="hu-HU" b="1" dirty="0" smtClean="0"/>
              <a:t>de képtelen </a:t>
            </a:r>
            <a:r>
              <a:rPr lang="hu-HU" b="1" dirty="0"/>
              <a:t>jogszabályban előírt és rendezett utódlásról </a:t>
            </a:r>
            <a:r>
              <a:rPr lang="hu-HU" b="1" dirty="0" smtClean="0"/>
              <a:t>gondoskodni,</a:t>
            </a:r>
            <a:r>
              <a:rPr lang="hu-HU" dirty="0" smtClean="0"/>
              <a:t> ez </a:t>
            </a:r>
            <a:r>
              <a:rPr lang="hu-HU" dirty="0"/>
              <a:t>a diktatúrák </a:t>
            </a:r>
            <a:r>
              <a:rPr lang="hu-HU" dirty="0" smtClean="0"/>
              <a:t>megkülönböztető </a:t>
            </a:r>
            <a:r>
              <a:rPr lang="hu-HU" dirty="0"/>
              <a:t>jegyét képezi.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diktatúra és az utódlás</a:t>
            </a:r>
          </a:p>
        </p:txBody>
      </p:sp>
    </p:spTree>
    <p:extLst>
      <p:ext uri="{BB962C8B-B14F-4D97-AF65-F5344CB8AC3E}">
        <p14:creationId xmlns:p14="http://schemas.microsoft.com/office/powerpoint/2010/main" val="274842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mény kötés">
  <a:themeElements>
    <a:clrScheme name="Kemény kötés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Kemény kötés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mény kötés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Kemény kötés">
  <a:themeElements>
    <a:clrScheme name="Kemény kötés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Kemény kötés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mény kötés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emény kötés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Kemény kötés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10244</TotalTime>
  <Words>976</Words>
  <Application>Microsoft Office PowerPoint</Application>
  <PresentationFormat>Szélesvásznú</PresentationFormat>
  <Paragraphs>79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13</vt:i4>
      </vt:variant>
    </vt:vector>
  </HeadingPairs>
  <TitlesOfParts>
    <vt:vector size="19" baseType="lpstr">
      <vt:lpstr>Book Antiqua</vt:lpstr>
      <vt:lpstr>Calibri</vt:lpstr>
      <vt:lpstr>TeXGyreAdventor</vt:lpstr>
      <vt:lpstr>Wingdings</vt:lpstr>
      <vt:lpstr>Kemény kötés</vt:lpstr>
      <vt:lpstr>1_Kemény kötés</vt:lpstr>
      <vt:lpstr>Összehasonlító politológia II. 2020. 04. 17.</vt:lpstr>
      <vt:lpstr>Diktatúra tipológia 1.</vt:lpstr>
      <vt:lpstr>Diktatúra tipológia 2.</vt:lpstr>
      <vt:lpstr>Diktatúra tipológia 3.</vt:lpstr>
      <vt:lpstr>Diktatúra tipológia 4.</vt:lpstr>
      <vt:lpstr>Diktatúra tipológia 5.</vt:lpstr>
      <vt:lpstr>Diktatúra tipológia 6.</vt:lpstr>
      <vt:lpstr>A diktatúra és az utódlás</vt:lpstr>
      <vt:lpstr>A diktatúra és az utódlás</vt:lpstr>
      <vt:lpstr>A diktatúra és az utódlás</vt:lpstr>
      <vt:lpstr>A diktatúra ideiglenessége 1.</vt:lpstr>
      <vt:lpstr>A diktatúra ideiglenessége 2.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középkori Kína</dc:title>
  <dc:creator>user</dc:creator>
  <cp:lastModifiedBy>Windows User</cp:lastModifiedBy>
  <cp:revision>124</cp:revision>
  <dcterms:created xsi:type="dcterms:W3CDTF">2020-02-16T21:19:27Z</dcterms:created>
  <dcterms:modified xsi:type="dcterms:W3CDTF">2020-04-16T07:17:54Z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2019-04-27T00:00:00Z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2020-02-16T00:00:00Z</vt:filetime>
  </property>
</Properties>
</file>