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1"/>
  </p:sldMasterIdLst>
  <p:notesMasterIdLst>
    <p:notesMasterId r:id="rId29"/>
  </p:notesMasterIdLst>
  <p:sldIdLst>
    <p:sldId id="256" r:id="rId2"/>
    <p:sldId id="285" r:id="rId3"/>
    <p:sldId id="286" r:id="rId4"/>
    <p:sldId id="287" r:id="rId5"/>
    <p:sldId id="288" r:id="rId6"/>
    <p:sldId id="289" r:id="rId7"/>
    <p:sldId id="291" r:id="rId8"/>
    <p:sldId id="261" r:id="rId9"/>
    <p:sldId id="290" r:id="rId10"/>
    <p:sldId id="263" r:id="rId11"/>
    <p:sldId id="266" r:id="rId12"/>
    <p:sldId id="265" r:id="rId13"/>
    <p:sldId id="267" r:id="rId14"/>
    <p:sldId id="269" r:id="rId15"/>
    <p:sldId id="270" r:id="rId16"/>
    <p:sldId id="273" r:id="rId17"/>
    <p:sldId id="274" r:id="rId18"/>
    <p:sldId id="271" r:id="rId19"/>
    <p:sldId id="272" r:id="rId20"/>
    <p:sldId id="276" r:id="rId21"/>
    <p:sldId id="277" r:id="rId22"/>
    <p:sldId id="284" r:id="rId23"/>
    <p:sldId id="278" r:id="rId24"/>
    <p:sldId id="281" r:id="rId25"/>
    <p:sldId id="282" r:id="rId26"/>
    <p:sldId id="283" r:id="rId27"/>
    <p:sldId id="258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 snapToObjects="1"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munkalap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Office_Excel_munkalap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Office_Excel_munkalap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Miskolc</a:t>
            </a:r>
            <a:r>
              <a:rPr lang="hu-HU" baseline="0"/>
              <a:t> népessége,1870-2019 (fő) 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Munka1!$A$2:$A$17</c:f>
              <c:numCache>
                <c:formatCode>General</c:formatCode>
                <c:ptCount val="16"/>
                <c:pt idx="0">
                  <c:v>1870</c:v>
                </c:pt>
                <c:pt idx="1">
                  <c:v>1880</c:v>
                </c:pt>
                <c:pt idx="2">
                  <c:v>1890</c:v>
                </c:pt>
                <c:pt idx="3">
                  <c:v>1900</c:v>
                </c:pt>
                <c:pt idx="4">
                  <c:v>1910</c:v>
                </c:pt>
                <c:pt idx="5">
                  <c:v>1920</c:v>
                </c:pt>
                <c:pt idx="6">
                  <c:v>1930</c:v>
                </c:pt>
                <c:pt idx="7">
                  <c:v>1941</c:v>
                </c:pt>
                <c:pt idx="8">
                  <c:v>1949</c:v>
                </c:pt>
                <c:pt idx="9">
                  <c:v>1960</c:v>
                </c:pt>
                <c:pt idx="10">
                  <c:v>1970</c:v>
                </c:pt>
                <c:pt idx="11">
                  <c:v>1980</c:v>
                </c:pt>
                <c:pt idx="12">
                  <c:v>1990</c:v>
                </c:pt>
                <c:pt idx="13">
                  <c:v>2001</c:v>
                </c:pt>
                <c:pt idx="14">
                  <c:v>2011</c:v>
                </c:pt>
                <c:pt idx="15">
                  <c:v>2019</c:v>
                </c:pt>
              </c:numCache>
            </c:numRef>
          </c:cat>
          <c:val>
            <c:numRef>
              <c:f>Munka1!$B$2:$B$17</c:f>
              <c:numCache>
                <c:formatCode>General</c:formatCode>
                <c:ptCount val="16"/>
                <c:pt idx="0">
                  <c:v>31061</c:v>
                </c:pt>
                <c:pt idx="1">
                  <c:v>34068</c:v>
                </c:pt>
                <c:pt idx="2">
                  <c:v>42970</c:v>
                </c:pt>
                <c:pt idx="3">
                  <c:v>61767</c:v>
                </c:pt>
                <c:pt idx="4">
                  <c:v>76804</c:v>
                </c:pt>
                <c:pt idx="5">
                  <c:v>85761</c:v>
                </c:pt>
                <c:pt idx="6">
                  <c:v>94539</c:v>
                </c:pt>
                <c:pt idx="7">
                  <c:v>115397</c:v>
                </c:pt>
                <c:pt idx="8">
                  <c:v>109841</c:v>
                </c:pt>
                <c:pt idx="9">
                  <c:v>144741</c:v>
                </c:pt>
                <c:pt idx="10">
                  <c:v>181398</c:v>
                </c:pt>
                <c:pt idx="11">
                  <c:v>208103</c:v>
                </c:pt>
                <c:pt idx="12">
                  <c:v>196442</c:v>
                </c:pt>
                <c:pt idx="13">
                  <c:v>184125</c:v>
                </c:pt>
                <c:pt idx="14">
                  <c:v>167754</c:v>
                </c:pt>
                <c:pt idx="15">
                  <c:v>154521</c:v>
                </c:pt>
              </c:numCache>
            </c:numRef>
          </c:val>
        </c:ser>
        <c:dLbls>
          <c:showVal val="1"/>
        </c:dLbls>
        <c:marker val="1"/>
        <c:axId val="87010688"/>
        <c:axId val="86946560"/>
      </c:lineChart>
      <c:catAx>
        <c:axId val="8701068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86946560"/>
        <c:crosses val="autoZero"/>
        <c:auto val="1"/>
        <c:lblAlgn val="ctr"/>
        <c:lblOffset val="100"/>
      </c:catAx>
      <c:valAx>
        <c:axId val="86946560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87010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Magyarország népessége, 1870-2019 (millió fő)</a:t>
            </a:r>
            <a:endParaRPr lang="en-US"/>
          </a:p>
        </c:rich>
      </c:tx>
      <c:layout/>
      <c:spPr>
        <a:noFill/>
        <a:ln>
          <a:noFill/>
        </a:ln>
        <a:effectLst/>
      </c:spPr>
    </c:title>
    <c:plotArea>
      <c:layout/>
      <c:lineChart>
        <c:grouping val="standard"/>
        <c:ser>
          <c:idx val="0"/>
          <c:order val="0"/>
          <c:tx>
            <c:strRef>
              <c:f>Munka1!$B$1</c:f>
              <c:strCache>
                <c:ptCount val="1"/>
                <c:pt idx="0">
                  <c:v>1. adatsor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t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Munka1!$A$2:$A$17</c:f>
              <c:numCache>
                <c:formatCode>General</c:formatCode>
                <c:ptCount val="16"/>
                <c:pt idx="0">
                  <c:v>1870</c:v>
                </c:pt>
                <c:pt idx="1">
                  <c:v>1880</c:v>
                </c:pt>
                <c:pt idx="2">
                  <c:v>1890</c:v>
                </c:pt>
                <c:pt idx="3">
                  <c:v>1900</c:v>
                </c:pt>
                <c:pt idx="4">
                  <c:v>1910</c:v>
                </c:pt>
                <c:pt idx="5">
                  <c:v>1920</c:v>
                </c:pt>
                <c:pt idx="6">
                  <c:v>1930</c:v>
                </c:pt>
                <c:pt idx="7">
                  <c:v>1941</c:v>
                </c:pt>
                <c:pt idx="8">
                  <c:v>1949</c:v>
                </c:pt>
                <c:pt idx="9">
                  <c:v>1960</c:v>
                </c:pt>
                <c:pt idx="10">
                  <c:v>1970</c:v>
                </c:pt>
                <c:pt idx="11">
                  <c:v>1980</c:v>
                </c:pt>
                <c:pt idx="12">
                  <c:v>1990</c:v>
                </c:pt>
                <c:pt idx="13">
                  <c:v>2001</c:v>
                </c:pt>
                <c:pt idx="14">
                  <c:v>2011</c:v>
                </c:pt>
                <c:pt idx="15">
                  <c:v>2019</c:v>
                </c:pt>
              </c:numCache>
            </c:numRef>
          </c:cat>
          <c:val>
            <c:numRef>
              <c:f>Munka1!$B$2:$B$17</c:f>
              <c:numCache>
                <c:formatCode>General</c:formatCode>
                <c:ptCount val="16"/>
                <c:pt idx="0">
                  <c:v>5</c:v>
                </c:pt>
                <c:pt idx="1">
                  <c:v>5.3</c:v>
                </c:pt>
                <c:pt idx="2">
                  <c:v>6</c:v>
                </c:pt>
                <c:pt idx="3">
                  <c:v>6.9</c:v>
                </c:pt>
                <c:pt idx="4">
                  <c:v>7.6</c:v>
                </c:pt>
                <c:pt idx="5">
                  <c:v>8</c:v>
                </c:pt>
                <c:pt idx="6">
                  <c:v>8.7000000000000011</c:v>
                </c:pt>
                <c:pt idx="7">
                  <c:v>8.7000000000000011</c:v>
                </c:pt>
                <c:pt idx="8">
                  <c:v>9.2000000000000011</c:v>
                </c:pt>
                <c:pt idx="9">
                  <c:v>10</c:v>
                </c:pt>
                <c:pt idx="10">
                  <c:v>10.3</c:v>
                </c:pt>
                <c:pt idx="11">
                  <c:v>10.7</c:v>
                </c:pt>
                <c:pt idx="12">
                  <c:v>10.4</c:v>
                </c:pt>
                <c:pt idx="13">
                  <c:v>10.200000000000001</c:v>
                </c:pt>
                <c:pt idx="14">
                  <c:v>9.9</c:v>
                </c:pt>
                <c:pt idx="15">
                  <c:v>9.8000000000000007</c:v>
                </c:pt>
              </c:numCache>
            </c:numRef>
          </c:val>
        </c:ser>
        <c:dLbls>
          <c:showVal val="1"/>
        </c:dLbls>
        <c:marker val="1"/>
        <c:axId val="78631296"/>
        <c:axId val="78632832"/>
      </c:lineChart>
      <c:catAx>
        <c:axId val="786312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78632832"/>
        <c:crosses val="autoZero"/>
        <c:auto val="1"/>
        <c:lblAlgn val="ctr"/>
        <c:lblOffset val="100"/>
      </c:catAx>
      <c:valAx>
        <c:axId val="7863283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863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u-HU"/>
              <a:t>Magyarország</a:t>
            </a:r>
            <a:r>
              <a:rPr lang="hu-HU" baseline="0"/>
              <a:t> 15 év feletti népességének családi állapota, 2017</a:t>
            </a:r>
            <a:endParaRPr lang="hu-HU"/>
          </a:p>
        </c:rich>
      </c:tx>
      <c:layout/>
      <c:spPr>
        <a:noFill/>
        <a:ln>
          <a:noFill/>
        </a:ln>
        <a:effectLst/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Munka1!$A$2</c:f>
              <c:strCache>
                <c:ptCount val="1"/>
                <c:pt idx="0">
                  <c:v>férfiak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41</c:v>
                </c:pt>
                <c:pt idx="1">
                  <c:v>44</c:v>
                </c:pt>
                <c:pt idx="2">
                  <c:v>11</c:v>
                </c:pt>
                <c:pt idx="3">
                  <c:v>4</c:v>
                </c:pt>
              </c:numCache>
            </c:numRef>
          </c:val>
        </c:ser>
        <c:ser>
          <c:idx val="1"/>
          <c:order val="1"/>
          <c:tx>
            <c:strRef>
              <c:f>Munka1!$A$3</c:f>
              <c:strCache>
                <c:ptCount val="1"/>
                <c:pt idx="0">
                  <c:v>nők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Munka1!$B$3:$E$3</c:f>
              <c:numCache>
                <c:formatCode>General</c:formatCode>
                <c:ptCount val="4"/>
                <c:pt idx="0">
                  <c:v>29</c:v>
                </c:pt>
                <c:pt idx="1">
                  <c:v>40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</c:ser>
        <c:ser>
          <c:idx val="2"/>
          <c:order val="2"/>
          <c:tx>
            <c:strRef>
              <c:f>Munka1!$A$4</c:f>
              <c:strCache>
                <c:ptCount val="1"/>
                <c:pt idx="0">
                  <c:v>összesen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Munka1!$B$1:$E$1</c:f>
              <c:strCache>
                <c:ptCount val="4"/>
                <c:pt idx="0">
                  <c:v>nőtlen, hajadon</c:v>
                </c:pt>
                <c:pt idx="1">
                  <c:v>házas</c:v>
                </c:pt>
                <c:pt idx="2">
                  <c:v>elvált</c:v>
                </c:pt>
                <c:pt idx="3">
                  <c:v>özvegy</c:v>
                </c:pt>
              </c:strCache>
            </c:strRef>
          </c:cat>
          <c:val>
            <c:numRef>
              <c:f>Munka1!$B$4:$E$4</c:f>
              <c:numCache>
                <c:formatCode>General</c:formatCode>
                <c:ptCount val="4"/>
                <c:pt idx="0">
                  <c:v>35</c:v>
                </c:pt>
                <c:pt idx="1">
                  <c:v>42</c:v>
                </c:pt>
                <c:pt idx="2">
                  <c:v>12</c:v>
                </c:pt>
                <c:pt idx="3">
                  <c:v>11</c:v>
                </c:pt>
              </c:numCache>
            </c:numRef>
          </c:val>
        </c:ser>
        <c:dLbls>
          <c:showVal val="1"/>
        </c:dLbls>
        <c:gapWidth val="219"/>
        <c:overlap val="-27"/>
        <c:axId val="93367680"/>
        <c:axId val="93373568"/>
      </c:barChart>
      <c:catAx>
        <c:axId val="9336768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u-HU"/>
          </a:p>
        </c:txPr>
        <c:crossAx val="93373568"/>
        <c:crosses val="autoZero"/>
        <c:auto val="1"/>
        <c:lblAlgn val="ctr"/>
        <c:lblOffset val="100"/>
      </c:catAx>
      <c:valAx>
        <c:axId val="933735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933676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u-HU"/>
        </a:p>
      </c:txPr>
    </c:legend>
    <c:plotVisOnly val="1"/>
    <c:dispBlanksAs val="gap"/>
  </c:chart>
  <c:spPr>
    <a:solidFill>
      <a:schemeClr val="accent3">
        <a:lumMod val="40000"/>
        <a:lumOff val="60000"/>
      </a:schemeClr>
    </a:solidFill>
    <a:ln>
      <a:noFill/>
    </a:ln>
    <a:effectLst/>
  </c:spPr>
  <c:txPr>
    <a:bodyPr/>
    <a:lstStyle/>
    <a:p>
      <a:pPr>
        <a:defRPr/>
      </a:pPr>
      <a:endParaRPr lang="hu-H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3FA6E0-C687-4843-8336-DC941892EA1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C3914EB-C378-47D7-9D6B-F59D31AC1667}">
      <dgm:prSet phldrT="[Szöveg]"/>
      <dgm:spPr/>
      <dgm:t>
        <a:bodyPr/>
        <a:lstStyle/>
        <a:p>
          <a:r>
            <a:rPr lang="hu-HU" dirty="0" smtClean="0"/>
            <a:t>népesség</a:t>
          </a:r>
          <a:endParaRPr lang="hu-HU" dirty="0"/>
        </a:p>
      </dgm:t>
    </dgm:pt>
    <dgm:pt modelId="{C912A606-22DD-48CB-8C1D-7E5D330BA432}" type="parTrans" cxnId="{E491F032-782C-4563-872E-A793DF89BB6E}">
      <dgm:prSet/>
      <dgm:spPr/>
      <dgm:t>
        <a:bodyPr/>
        <a:lstStyle/>
        <a:p>
          <a:endParaRPr lang="hu-HU"/>
        </a:p>
      </dgm:t>
    </dgm:pt>
    <dgm:pt modelId="{289F5E3D-D3C8-437D-924E-ED20F9E76855}" type="sibTrans" cxnId="{E491F032-782C-4563-872E-A793DF89BB6E}">
      <dgm:prSet/>
      <dgm:spPr/>
      <dgm:t>
        <a:bodyPr/>
        <a:lstStyle/>
        <a:p>
          <a:endParaRPr lang="hu-HU"/>
        </a:p>
      </dgm:t>
    </dgm:pt>
    <dgm:pt modelId="{DF411F86-5912-4163-9C1D-9AA78AC8D05F}">
      <dgm:prSet phldrT="[Szöveg]"/>
      <dgm:spPr/>
      <dgm:t>
        <a:bodyPr/>
        <a:lstStyle/>
        <a:p>
          <a:r>
            <a:rPr lang="hu-HU" dirty="0" smtClean="0"/>
            <a:t>de facto</a:t>
          </a:r>
          <a:endParaRPr lang="hu-HU" dirty="0"/>
        </a:p>
      </dgm:t>
    </dgm:pt>
    <dgm:pt modelId="{A242089A-95F4-4B0F-B95B-844D914454AD}" type="parTrans" cxnId="{4D6C3346-EC2A-4489-B004-D1D18122900F}">
      <dgm:prSet/>
      <dgm:spPr/>
      <dgm:t>
        <a:bodyPr/>
        <a:lstStyle/>
        <a:p>
          <a:endParaRPr lang="hu-HU"/>
        </a:p>
      </dgm:t>
    </dgm:pt>
    <dgm:pt modelId="{932A02C2-60E4-4445-B7FA-CAC6EB9B2E48}" type="sibTrans" cxnId="{4D6C3346-EC2A-4489-B004-D1D18122900F}">
      <dgm:prSet/>
      <dgm:spPr/>
      <dgm:t>
        <a:bodyPr/>
        <a:lstStyle/>
        <a:p>
          <a:endParaRPr lang="hu-HU"/>
        </a:p>
      </dgm:t>
    </dgm:pt>
    <dgm:pt modelId="{994A281C-8529-42E4-B260-FCB50EED7390}">
      <dgm:prSet phldrT="[Szöveg]"/>
      <dgm:spPr/>
      <dgm:t>
        <a:bodyPr/>
        <a:lstStyle/>
        <a:p>
          <a:r>
            <a:rPr lang="hu-HU" dirty="0" smtClean="0"/>
            <a:t>de jure</a:t>
          </a:r>
          <a:endParaRPr lang="hu-HU" dirty="0"/>
        </a:p>
      </dgm:t>
    </dgm:pt>
    <dgm:pt modelId="{6CEEFDB1-F3D6-49CE-BA8C-60B29BF11914}" type="parTrans" cxnId="{D4D6053C-F014-46E5-8AE8-ECB66A971FA2}">
      <dgm:prSet/>
      <dgm:spPr/>
      <dgm:t>
        <a:bodyPr/>
        <a:lstStyle/>
        <a:p>
          <a:endParaRPr lang="hu-HU"/>
        </a:p>
      </dgm:t>
    </dgm:pt>
    <dgm:pt modelId="{6DD3464A-16FA-4857-91CC-E3442F87BE34}" type="sibTrans" cxnId="{D4D6053C-F014-46E5-8AE8-ECB66A971FA2}">
      <dgm:prSet/>
      <dgm:spPr/>
      <dgm:t>
        <a:bodyPr/>
        <a:lstStyle/>
        <a:p>
          <a:endParaRPr lang="hu-HU"/>
        </a:p>
      </dgm:t>
    </dgm:pt>
    <dgm:pt modelId="{4444C557-D01D-4C10-BB79-FFC3723055E1}" type="pres">
      <dgm:prSet presAssocID="{493FA6E0-C687-4843-8336-DC941892EA1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3C5A33B7-EE78-4F07-8C9C-9BBD266E4507}" type="pres">
      <dgm:prSet presAssocID="{3C3914EB-C378-47D7-9D6B-F59D31AC1667}" presName="hierRoot1" presStyleCnt="0"/>
      <dgm:spPr/>
    </dgm:pt>
    <dgm:pt modelId="{A8E68D41-C267-4E17-9543-B09B844D6283}" type="pres">
      <dgm:prSet presAssocID="{3C3914EB-C378-47D7-9D6B-F59D31AC1667}" presName="composite" presStyleCnt="0"/>
      <dgm:spPr/>
    </dgm:pt>
    <dgm:pt modelId="{91ED0845-8181-4A17-B743-0C973A060368}" type="pres">
      <dgm:prSet presAssocID="{3C3914EB-C378-47D7-9D6B-F59D31AC1667}" presName="background" presStyleLbl="node0" presStyleIdx="0" presStyleCnt="1"/>
      <dgm:spPr/>
    </dgm:pt>
    <dgm:pt modelId="{687C33C0-B642-4DA5-956A-5DF61BF9040B}" type="pres">
      <dgm:prSet presAssocID="{3C3914EB-C378-47D7-9D6B-F59D31AC166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CFEA89-D58D-4614-AC82-820B20A4C13D}" type="pres">
      <dgm:prSet presAssocID="{3C3914EB-C378-47D7-9D6B-F59D31AC1667}" presName="hierChild2" presStyleCnt="0"/>
      <dgm:spPr/>
    </dgm:pt>
    <dgm:pt modelId="{16DB25EC-B0F5-4192-A083-353D4395C6D3}" type="pres">
      <dgm:prSet presAssocID="{A242089A-95F4-4B0F-B95B-844D914454AD}" presName="Name10" presStyleLbl="parChTrans1D2" presStyleIdx="0" presStyleCnt="2"/>
      <dgm:spPr/>
      <dgm:t>
        <a:bodyPr/>
        <a:lstStyle/>
        <a:p>
          <a:endParaRPr lang="hu-HU"/>
        </a:p>
      </dgm:t>
    </dgm:pt>
    <dgm:pt modelId="{A848689B-9542-4905-871D-853D362916C8}" type="pres">
      <dgm:prSet presAssocID="{DF411F86-5912-4163-9C1D-9AA78AC8D05F}" presName="hierRoot2" presStyleCnt="0"/>
      <dgm:spPr/>
    </dgm:pt>
    <dgm:pt modelId="{1811E332-73D7-416F-A365-5BBB50495CAE}" type="pres">
      <dgm:prSet presAssocID="{DF411F86-5912-4163-9C1D-9AA78AC8D05F}" presName="composite2" presStyleCnt="0"/>
      <dgm:spPr/>
    </dgm:pt>
    <dgm:pt modelId="{775A05D1-52C1-4BE6-A1D7-E7F520181B38}" type="pres">
      <dgm:prSet presAssocID="{DF411F86-5912-4163-9C1D-9AA78AC8D05F}" presName="background2" presStyleLbl="node2" presStyleIdx="0" presStyleCnt="2"/>
      <dgm:spPr/>
    </dgm:pt>
    <dgm:pt modelId="{05ACEEE0-F774-43BC-8AB2-D054744A1475}" type="pres">
      <dgm:prSet presAssocID="{DF411F86-5912-4163-9C1D-9AA78AC8D05F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DB0FB7F3-2B4C-476B-9EA6-C3F64DB28183}" type="pres">
      <dgm:prSet presAssocID="{DF411F86-5912-4163-9C1D-9AA78AC8D05F}" presName="hierChild3" presStyleCnt="0"/>
      <dgm:spPr/>
    </dgm:pt>
    <dgm:pt modelId="{CB2560AF-E902-44D5-9348-E134AC0C968C}" type="pres">
      <dgm:prSet presAssocID="{6CEEFDB1-F3D6-49CE-BA8C-60B29BF11914}" presName="Name10" presStyleLbl="parChTrans1D2" presStyleIdx="1" presStyleCnt="2"/>
      <dgm:spPr/>
      <dgm:t>
        <a:bodyPr/>
        <a:lstStyle/>
        <a:p>
          <a:endParaRPr lang="hu-HU"/>
        </a:p>
      </dgm:t>
    </dgm:pt>
    <dgm:pt modelId="{0655076E-5B5C-4FB8-B3E6-44DEEBCD49D1}" type="pres">
      <dgm:prSet presAssocID="{994A281C-8529-42E4-B260-FCB50EED7390}" presName="hierRoot2" presStyleCnt="0"/>
      <dgm:spPr/>
    </dgm:pt>
    <dgm:pt modelId="{B7ECA08F-5329-48EB-A554-28B6AA8B1086}" type="pres">
      <dgm:prSet presAssocID="{994A281C-8529-42E4-B260-FCB50EED7390}" presName="composite2" presStyleCnt="0"/>
      <dgm:spPr/>
    </dgm:pt>
    <dgm:pt modelId="{092B3C15-ECCD-46B0-B011-363B5C9FDF38}" type="pres">
      <dgm:prSet presAssocID="{994A281C-8529-42E4-B260-FCB50EED7390}" presName="background2" presStyleLbl="node2" presStyleIdx="1" presStyleCnt="2"/>
      <dgm:spPr/>
    </dgm:pt>
    <dgm:pt modelId="{237D1739-785B-464E-ACA9-EBD76A18E005}" type="pres">
      <dgm:prSet presAssocID="{994A281C-8529-42E4-B260-FCB50EED7390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7EC8DE8-83CF-4B6E-8AA3-A4D9CF7ED85D}" type="pres">
      <dgm:prSet presAssocID="{994A281C-8529-42E4-B260-FCB50EED7390}" presName="hierChild3" presStyleCnt="0"/>
      <dgm:spPr/>
    </dgm:pt>
  </dgm:ptLst>
  <dgm:cxnLst>
    <dgm:cxn modelId="{9B578CAF-D342-41DC-9CD7-8113B8C665EC}" type="presOf" srcId="{6CEEFDB1-F3D6-49CE-BA8C-60B29BF11914}" destId="{CB2560AF-E902-44D5-9348-E134AC0C968C}" srcOrd="0" destOrd="0" presId="urn:microsoft.com/office/officeart/2005/8/layout/hierarchy1"/>
    <dgm:cxn modelId="{253D54B8-2A3F-480E-B019-80D04732A4B6}" type="presOf" srcId="{DF411F86-5912-4163-9C1D-9AA78AC8D05F}" destId="{05ACEEE0-F774-43BC-8AB2-D054744A1475}" srcOrd="0" destOrd="0" presId="urn:microsoft.com/office/officeart/2005/8/layout/hierarchy1"/>
    <dgm:cxn modelId="{94E0EFC6-B536-4697-8B88-2BE17DF34B7D}" type="presOf" srcId="{3C3914EB-C378-47D7-9D6B-F59D31AC1667}" destId="{687C33C0-B642-4DA5-956A-5DF61BF9040B}" srcOrd="0" destOrd="0" presId="urn:microsoft.com/office/officeart/2005/8/layout/hierarchy1"/>
    <dgm:cxn modelId="{D4D6053C-F014-46E5-8AE8-ECB66A971FA2}" srcId="{3C3914EB-C378-47D7-9D6B-F59D31AC1667}" destId="{994A281C-8529-42E4-B260-FCB50EED7390}" srcOrd="1" destOrd="0" parTransId="{6CEEFDB1-F3D6-49CE-BA8C-60B29BF11914}" sibTransId="{6DD3464A-16FA-4857-91CC-E3442F87BE34}"/>
    <dgm:cxn modelId="{E491F032-782C-4563-872E-A793DF89BB6E}" srcId="{493FA6E0-C687-4843-8336-DC941892EA11}" destId="{3C3914EB-C378-47D7-9D6B-F59D31AC1667}" srcOrd="0" destOrd="0" parTransId="{C912A606-22DD-48CB-8C1D-7E5D330BA432}" sibTransId="{289F5E3D-D3C8-437D-924E-ED20F9E76855}"/>
    <dgm:cxn modelId="{CEC14919-927A-4DE2-B032-66B6FD70CED9}" type="presOf" srcId="{493FA6E0-C687-4843-8336-DC941892EA11}" destId="{4444C557-D01D-4C10-BB79-FFC3723055E1}" srcOrd="0" destOrd="0" presId="urn:microsoft.com/office/officeart/2005/8/layout/hierarchy1"/>
    <dgm:cxn modelId="{91BB47BB-F919-4967-882F-559BC7FDEDFC}" type="presOf" srcId="{A242089A-95F4-4B0F-B95B-844D914454AD}" destId="{16DB25EC-B0F5-4192-A083-353D4395C6D3}" srcOrd="0" destOrd="0" presId="urn:microsoft.com/office/officeart/2005/8/layout/hierarchy1"/>
    <dgm:cxn modelId="{4D6C3346-EC2A-4489-B004-D1D18122900F}" srcId="{3C3914EB-C378-47D7-9D6B-F59D31AC1667}" destId="{DF411F86-5912-4163-9C1D-9AA78AC8D05F}" srcOrd="0" destOrd="0" parTransId="{A242089A-95F4-4B0F-B95B-844D914454AD}" sibTransId="{932A02C2-60E4-4445-B7FA-CAC6EB9B2E48}"/>
    <dgm:cxn modelId="{AFA8D4A9-AF24-45D9-9914-D51002E75F59}" type="presOf" srcId="{994A281C-8529-42E4-B260-FCB50EED7390}" destId="{237D1739-785B-464E-ACA9-EBD76A18E005}" srcOrd="0" destOrd="0" presId="urn:microsoft.com/office/officeart/2005/8/layout/hierarchy1"/>
    <dgm:cxn modelId="{E3BBB1FF-FAFA-4C44-95FE-26E1ADA4FA5E}" type="presParOf" srcId="{4444C557-D01D-4C10-BB79-FFC3723055E1}" destId="{3C5A33B7-EE78-4F07-8C9C-9BBD266E4507}" srcOrd="0" destOrd="0" presId="urn:microsoft.com/office/officeart/2005/8/layout/hierarchy1"/>
    <dgm:cxn modelId="{CCACBBB7-C723-4FD6-BAE3-E383C2DEDAE4}" type="presParOf" srcId="{3C5A33B7-EE78-4F07-8C9C-9BBD266E4507}" destId="{A8E68D41-C267-4E17-9543-B09B844D6283}" srcOrd="0" destOrd="0" presId="urn:microsoft.com/office/officeart/2005/8/layout/hierarchy1"/>
    <dgm:cxn modelId="{1125DDF9-1308-4005-AA7E-29D3BECE576E}" type="presParOf" srcId="{A8E68D41-C267-4E17-9543-B09B844D6283}" destId="{91ED0845-8181-4A17-B743-0C973A060368}" srcOrd="0" destOrd="0" presId="urn:microsoft.com/office/officeart/2005/8/layout/hierarchy1"/>
    <dgm:cxn modelId="{50408894-35C1-402A-997C-475FAFEB964C}" type="presParOf" srcId="{A8E68D41-C267-4E17-9543-B09B844D6283}" destId="{687C33C0-B642-4DA5-956A-5DF61BF9040B}" srcOrd="1" destOrd="0" presId="urn:microsoft.com/office/officeart/2005/8/layout/hierarchy1"/>
    <dgm:cxn modelId="{013D5BF4-60ED-4FFA-8A15-82DB09BAAD7E}" type="presParOf" srcId="{3C5A33B7-EE78-4F07-8C9C-9BBD266E4507}" destId="{07CFEA89-D58D-4614-AC82-820B20A4C13D}" srcOrd="1" destOrd="0" presId="urn:microsoft.com/office/officeart/2005/8/layout/hierarchy1"/>
    <dgm:cxn modelId="{DE516203-8798-4308-BD55-1F02C5CD7F25}" type="presParOf" srcId="{07CFEA89-D58D-4614-AC82-820B20A4C13D}" destId="{16DB25EC-B0F5-4192-A083-353D4395C6D3}" srcOrd="0" destOrd="0" presId="urn:microsoft.com/office/officeart/2005/8/layout/hierarchy1"/>
    <dgm:cxn modelId="{12B21757-9827-43C6-8FFE-9F4357ACD1B7}" type="presParOf" srcId="{07CFEA89-D58D-4614-AC82-820B20A4C13D}" destId="{A848689B-9542-4905-871D-853D362916C8}" srcOrd="1" destOrd="0" presId="urn:microsoft.com/office/officeart/2005/8/layout/hierarchy1"/>
    <dgm:cxn modelId="{ACDF7606-6A93-4ECB-924C-8E597A184167}" type="presParOf" srcId="{A848689B-9542-4905-871D-853D362916C8}" destId="{1811E332-73D7-416F-A365-5BBB50495CAE}" srcOrd="0" destOrd="0" presId="urn:microsoft.com/office/officeart/2005/8/layout/hierarchy1"/>
    <dgm:cxn modelId="{36D49914-B136-4CA9-96BC-EE66D064BDAA}" type="presParOf" srcId="{1811E332-73D7-416F-A365-5BBB50495CAE}" destId="{775A05D1-52C1-4BE6-A1D7-E7F520181B38}" srcOrd="0" destOrd="0" presId="urn:microsoft.com/office/officeart/2005/8/layout/hierarchy1"/>
    <dgm:cxn modelId="{8C2C2714-F77C-43F4-B282-7613A40AADF8}" type="presParOf" srcId="{1811E332-73D7-416F-A365-5BBB50495CAE}" destId="{05ACEEE0-F774-43BC-8AB2-D054744A1475}" srcOrd="1" destOrd="0" presId="urn:microsoft.com/office/officeart/2005/8/layout/hierarchy1"/>
    <dgm:cxn modelId="{6825739C-DA78-4EE8-9843-D12DC0B8C4D5}" type="presParOf" srcId="{A848689B-9542-4905-871D-853D362916C8}" destId="{DB0FB7F3-2B4C-476B-9EA6-C3F64DB28183}" srcOrd="1" destOrd="0" presId="urn:microsoft.com/office/officeart/2005/8/layout/hierarchy1"/>
    <dgm:cxn modelId="{5C8888A6-961E-4239-A564-14D0D0649E4D}" type="presParOf" srcId="{07CFEA89-D58D-4614-AC82-820B20A4C13D}" destId="{CB2560AF-E902-44D5-9348-E134AC0C968C}" srcOrd="2" destOrd="0" presId="urn:microsoft.com/office/officeart/2005/8/layout/hierarchy1"/>
    <dgm:cxn modelId="{20499A69-41F0-464C-A1FE-8BFBC021702A}" type="presParOf" srcId="{07CFEA89-D58D-4614-AC82-820B20A4C13D}" destId="{0655076E-5B5C-4FB8-B3E6-44DEEBCD49D1}" srcOrd="3" destOrd="0" presId="urn:microsoft.com/office/officeart/2005/8/layout/hierarchy1"/>
    <dgm:cxn modelId="{FC6B40AB-0528-4B8A-B1BC-637A7F2350E1}" type="presParOf" srcId="{0655076E-5B5C-4FB8-B3E6-44DEEBCD49D1}" destId="{B7ECA08F-5329-48EB-A554-28B6AA8B1086}" srcOrd="0" destOrd="0" presId="urn:microsoft.com/office/officeart/2005/8/layout/hierarchy1"/>
    <dgm:cxn modelId="{F3076F62-A8CE-4857-970C-62FC686A22F2}" type="presParOf" srcId="{B7ECA08F-5329-48EB-A554-28B6AA8B1086}" destId="{092B3C15-ECCD-46B0-B011-363B5C9FDF38}" srcOrd="0" destOrd="0" presId="urn:microsoft.com/office/officeart/2005/8/layout/hierarchy1"/>
    <dgm:cxn modelId="{8953FB10-6568-4F1E-A464-EDB3EE798EB9}" type="presParOf" srcId="{B7ECA08F-5329-48EB-A554-28B6AA8B1086}" destId="{237D1739-785B-464E-ACA9-EBD76A18E005}" srcOrd="1" destOrd="0" presId="urn:microsoft.com/office/officeart/2005/8/layout/hierarchy1"/>
    <dgm:cxn modelId="{200F9088-9237-437D-97EB-F07ABACFB05B}" type="presParOf" srcId="{0655076E-5B5C-4FB8-B3E6-44DEEBCD49D1}" destId="{C7EC8DE8-83CF-4B6E-8AA3-A4D9CF7ED8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1F991-5342-4202-B12F-6DD34FD57B2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3BEF5ACB-8EBB-4166-A293-4756D0E9CE62}">
      <dgm:prSet phldrT="[Szöveg]"/>
      <dgm:spPr/>
      <dgm:t>
        <a:bodyPr/>
        <a:lstStyle/>
        <a:p>
          <a:r>
            <a:rPr lang="hu-HU" dirty="0" smtClean="0"/>
            <a:t>népesedéspolitika</a:t>
          </a:r>
          <a:endParaRPr lang="hu-HU" dirty="0"/>
        </a:p>
      </dgm:t>
    </dgm:pt>
    <dgm:pt modelId="{3181F22D-A75B-4B39-849C-769935B9BDA3}" type="parTrans" cxnId="{D225B518-9EAF-446E-B264-7BE02F43CB0F}">
      <dgm:prSet/>
      <dgm:spPr/>
      <dgm:t>
        <a:bodyPr/>
        <a:lstStyle/>
        <a:p>
          <a:endParaRPr lang="hu-HU"/>
        </a:p>
      </dgm:t>
    </dgm:pt>
    <dgm:pt modelId="{F7B89EAD-728E-4E92-BDC8-535B14A49378}" type="sibTrans" cxnId="{D225B518-9EAF-446E-B264-7BE02F43CB0F}">
      <dgm:prSet/>
      <dgm:spPr/>
      <dgm:t>
        <a:bodyPr/>
        <a:lstStyle/>
        <a:p>
          <a:endParaRPr lang="hu-HU"/>
        </a:p>
      </dgm:t>
    </dgm:pt>
    <dgm:pt modelId="{2100F167-1794-4761-ABBF-2FE49C91606B}">
      <dgm:prSet phldrT="[Szöveg]"/>
      <dgm:spPr/>
      <dgm:t>
        <a:bodyPr/>
        <a:lstStyle/>
        <a:p>
          <a:r>
            <a:rPr lang="hu-HU" dirty="0" smtClean="0"/>
            <a:t>expanzív</a:t>
          </a:r>
          <a:endParaRPr lang="hu-HU" dirty="0"/>
        </a:p>
      </dgm:t>
    </dgm:pt>
    <dgm:pt modelId="{4E826379-84BB-455E-91ED-FD621C6A0E58}" type="parTrans" cxnId="{A3B9DC3A-3E0B-4CCB-9F40-8B1E1E1A54BA}">
      <dgm:prSet/>
      <dgm:spPr/>
      <dgm:t>
        <a:bodyPr/>
        <a:lstStyle/>
        <a:p>
          <a:endParaRPr lang="hu-HU"/>
        </a:p>
      </dgm:t>
    </dgm:pt>
    <dgm:pt modelId="{7AA673FB-8600-4BC1-9617-D4BA253624BF}" type="sibTrans" cxnId="{A3B9DC3A-3E0B-4CCB-9F40-8B1E1E1A54BA}">
      <dgm:prSet/>
      <dgm:spPr/>
      <dgm:t>
        <a:bodyPr/>
        <a:lstStyle/>
        <a:p>
          <a:endParaRPr lang="hu-HU"/>
        </a:p>
      </dgm:t>
    </dgm:pt>
    <dgm:pt modelId="{029E75C4-F054-4324-8C03-9534E9F35965}">
      <dgm:prSet phldrT="[Szöveg]"/>
      <dgm:spPr/>
      <dgm:t>
        <a:bodyPr/>
        <a:lstStyle/>
        <a:p>
          <a:r>
            <a:rPr lang="hu-HU" dirty="0" smtClean="0"/>
            <a:t>restriktív</a:t>
          </a:r>
          <a:endParaRPr lang="hu-HU" dirty="0"/>
        </a:p>
      </dgm:t>
    </dgm:pt>
    <dgm:pt modelId="{389C4C56-6271-4919-85D9-1F3B2DA9E534}" type="parTrans" cxnId="{81DA89F4-47EE-4B44-85D3-FA6E1E6F6A0A}">
      <dgm:prSet/>
      <dgm:spPr/>
      <dgm:t>
        <a:bodyPr/>
        <a:lstStyle/>
        <a:p>
          <a:endParaRPr lang="hu-HU"/>
        </a:p>
      </dgm:t>
    </dgm:pt>
    <dgm:pt modelId="{4D983700-8FFE-4977-8155-76BA7B093821}" type="sibTrans" cxnId="{81DA89F4-47EE-4B44-85D3-FA6E1E6F6A0A}">
      <dgm:prSet/>
      <dgm:spPr/>
      <dgm:t>
        <a:bodyPr/>
        <a:lstStyle/>
        <a:p>
          <a:endParaRPr lang="hu-HU"/>
        </a:p>
      </dgm:t>
    </dgm:pt>
    <dgm:pt modelId="{B6FE4498-DA35-4FD8-A9D5-18D40ACED5AD}">
      <dgm:prSet phldrT="[Szöveg]"/>
      <dgm:spPr/>
      <dgm:t>
        <a:bodyPr/>
        <a:lstStyle/>
        <a:p>
          <a:r>
            <a:rPr lang="hu-HU" dirty="0" smtClean="0"/>
            <a:t>összetétel megváltoztatása</a:t>
          </a:r>
          <a:endParaRPr lang="hu-HU" dirty="0"/>
        </a:p>
      </dgm:t>
    </dgm:pt>
    <dgm:pt modelId="{44BD05AD-CC6D-4C58-9F43-BEB0220EB3F0}" type="parTrans" cxnId="{28003F1F-0128-4D7A-B93E-5FC21FAF8187}">
      <dgm:prSet/>
      <dgm:spPr/>
      <dgm:t>
        <a:bodyPr/>
        <a:lstStyle/>
        <a:p>
          <a:endParaRPr lang="hu-HU"/>
        </a:p>
      </dgm:t>
    </dgm:pt>
    <dgm:pt modelId="{10E009EF-8FEC-4E8D-8E29-B0C0CF07B3AB}" type="sibTrans" cxnId="{28003F1F-0128-4D7A-B93E-5FC21FAF8187}">
      <dgm:prSet/>
      <dgm:spPr/>
      <dgm:t>
        <a:bodyPr/>
        <a:lstStyle/>
        <a:p>
          <a:endParaRPr lang="hu-HU"/>
        </a:p>
      </dgm:t>
    </dgm:pt>
    <dgm:pt modelId="{E71F1AF8-3A09-4159-AC54-FC719D553294}" type="pres">
      <dgm:prSet presAssocID="{C8E1F991-5342-4202-B12F-6DD34FD57B2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u-HU"/>
        </a:p>
      </dgm:t>
    </dgm:pt>
    <dgm:pt modelId="{DE4111F3-E2EE-4A9C-B513-D3A8856F96CF}" type="pres">
      <dgm:prSet presAssocID="{3BEF5ACB-8EBB-4166-A293-4756D0E9CE62}" presName="hierRoot1" presStyleCnt="0">
        <dgm:presLayoutVars>
          <dgm:hierBranch val="init"/>
        </dgm:presLayoutVars>
      </dgm:prSet>
      <dgm:spPr/>
    </dgm:pt>
    <dgm:pt modelId="{FDE331D9-57FC-4D31-90CF-69B51DAC2E44}" type="pres">
      <dgm:prSet presAssocID="{3BEF5ACB-8EBB-4166-A293-4756D0E9CE62}" presName="rootComposite1" presStyleCnt="0"/>
      <dgm:spPr/>
    </dgm:pt>
    <dgm:pt modelId="{C11ACF9C-D0CF-431C-8884-A8F020C6E3AC}" type="pres">
      <dgm:prSet presAssocID="{3BEF5ACB-8EBB-4166-A293-4756D0E9CE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3B38F0BB-8DC2-4E0A-B715-CC0353F3AF2B}" type="pres">
      <dgm:prSet presAssocID="{3BEF5ACB-8EBB-4166-A293-4756D0E9CE62}" presName="rootConnector1" presStyleLbl="node1" presStyleIdx="0" presStyleCnt="0"/>
      <dgm:spPr/>
      <dgm:t>
        <a:bodyPr/>
        <a:lstStyle/>
        <a:p>
          <a:endParaRPr lang="hu-HU"/>
        </a:p>
      </dgm:t>
    </dgm:pt>
    <dgm:pt modelId="{6EB2C077-5847-472E-BC73-F3B16A7AE680}" type="pres">
      <dgm:prSet presAssocID="{3BEF5ACB-8EBB-4166-A293-4756D0E9CE62}" presName="hierChild2" presStyleCnt="0"/>
      <dgm:spPr/>
    </dgm:pt>
    <dgm:pt modelId="{06096DFD-AE26-4EA6-8684-40A44545B57F}" type="pres">
      <dgm:prSet presAssocID="{4E826379-84BB-455E-91ED-FD621C6A0E58}" presName="Name37" presStyleLbl="parChTrans1D2" presStyleIdx="0" presStyleCnt="3"/>
      <dgm:spPr/>
      <dgm:t>
        <a:bodyPr/>
        <a:lstStyle/>
        <a:p>
          <a:endParaRPr lang="hu-HU"/>
        </a:p>
      </dgm:t>
    </dgm:pt>
    <dgm:pt modelId="{912A7161-34F5-4DED-BE6C-85C7F3EA1DC0}" type="pres">
      <dgm:prSet presAssocID="{2100F167-1794-4761-ABBF-2FE49C91606B}" presName="hierRoot2" presStyleCnt="0">
        <dgm:presLayoutVars>
          <dgm:hierBranch val="init"/>
        </dgm:presLayoutVars>
      </dgm:prSet>
      <dgm:spPr/>
    </dgm:pt>
    <dgm:pt modelId="{AC66B6A5-4B80-4303-957D-36F39689AC1E}" type="pres">
      <dgm:prSet presAssocID="{2100F167-1794-4761-ABBF-2FE49C91606B}" presName="rootComposite" presStyleCnt="0"/>
      <dgm:spPr/>
    </dgm:pt>
    <dgm:pt modelId="{8C2E4DC0-DAA4-4870-A862-0FE89BD78380}" type="pres">
      <dgm:prSet presAssocID="{2100F167-1794-4761-ABBF-2FE49C91606B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3E2669E-F9FA-469F-84C4-0EED87471031}" type="pres">
      <dgm:prSet presAssocID="{2100F167-1794-4761-ABBF-2FE49C91606B}" presName="rootConnector" presStyleLbl="node2" presStyleIdx="0" presStyleCnt="3"/>
      <dgm:spPr/>
      <dgm:t>
        <a:bodyPr/>
        <a:lstStyle/>
        <a:p>
          <a:endParaRPr lang="hu-HU"/>
        </a:p>
      </dgm:t>
    </dgm:pt>
    <dgm:pt modelId="{8166012D-E05A-4A12-8F4B-C39E9D025434}" type="pres">
      <dgm:prSet presAssocID="{2100F167-1794-4761-ABBF-2FE49C91606B}" presName="hierChild4" presStyleCnt="0"/>
      <dgm:spPr/>
    </dgm:pt>
    <dgm:pt modelId="{55A918AC-A440-453A-9D4D-19C701A5883A}" type="pres">
      <dgm:prSet presAssocID="{2100F167-1794-4761-ABBF-2FE49C91606B}" presName="hierChild5" presStyleCnt="0"/>
      <dgm:spPr/>
    </dgm:pt>
    <dgm:pt modelId="{3C4C201F-3950-43F5-972B-1370A1CA001D}" type="pres">
      <dgm:prSet presAssocID="{389C4C56-6271-4919-85D9-1F3B2DA9E534}" presName="Name37" presStyleLbl="parChTrans1D2" presStyleIdx="1" presStyleCnt="3"/>
      <dgm:spPr/>
      <dgm:t>
        <a:bodyPr/>
        <a:lstStyle/>
        <a:p>
          <a:endParaRPr lang="hu-HU"/>
        </a:p>
      </dgm:t>
    </dgm:pt>
    <dgm:pt modelId="{2FAF06D8-CD1F-4F7A-918F-446A87370A77}" type="pres">
      <dgm:prSet presAssocID="{029E75C4-F054-4324-8C03-9534E9F35965}" presName="hierRoot2" presStyleCnt="0">
        <dgm:presLayoutVars>
          <dgm:hierBranch val="init"/>
        </dgm:presLayoutVars>
      </dgm:prSet>
      <dgm:spPr/>
    </dgm:pt>
    <dgm:pt modelId="{13F872D4-8070-4B3D-85C6-630A11D6722C}" type="pres">
      <dgm:prSet presAssocID="{029E75C4-F054-4324-8C03-9534E9F35965}" presName="rootComposite" presStyleCnt="0"/>
      <dgm:spPr/>
    </dgm:pt>
    <dgm:pt modelId="{2AAE8908-22F8-4003-8BD7-F3EB5FC11373}" type="pres">
      <dgm:prSet presAssocID="{029E75C4-F054-4324-8C03-9534E9F35965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22F7654-B390-4A96-8D37-AB2F63AE4E4B}" type="pres">
      <dgm:prSet presAssocID="{029E75C4-F054-4324-8C03-9534E9F35965}" presName="rootConnector" presStyleLbl="node2" presStyleIdx="1" presStyleCnt="3"/>
      <dgm:spPr/>
      <dgm:t>
        <a:bodyPr/>
        <a:lstStyle/>
        <a:p>
          <a:endParaRPr lang="hu-HU"/>
        </a:p>
      </dgm:t>
    </dgm:pt>
    <dgm:pt modelId="{2FF0C2EE-473E-4457-9001-3E75304C48E2}" type="pres">
      <dgm:prSet presAssocID="{029E75C4-F054-4324-8C03-9534E9F35965}" presName="hierChild4" presStyleCnt="0"/>
      <dgm:spPr/>
    </dgm:pt>
    <dgm:pt modelId="{59A2A0F2-0A06-4DC1-BD3A-D8E3D1C78734}" type="pres">
      <dgm:prSet presAssocID="{029E75C4-F054-4324-8C03-9534E9F35965}" presName="hierChild5" presStyleCnt="0"/>
      <dgm:spPr/>
    </dgm:pt>
    <dgm:pt modelId="{92E6E896-7E87-4511-A426-5E943380A159}" type="pres">
      <dgm:prSet presAssocID="{44BD05AD-CC6D-4C58-9F43-BEB0220EB3F0}" presName="Name37" presStyleLbl="parChTrans1D2" presStyleIdx="2" presStyleCnt="3"/>
      <dgm:spPr/>
      <dgm:t>
        <a:bodyPr/>
        <a:lstStyle/>
        <a:p>
          <a:endParaRPr lang="hu-HU"/>
        </a:p>
      </dgm:t>
    </dgm:pt>
    <dgm:pt modelId="{B580246A-F313-42BF-8A08-EF0CC69E0FAF}" type="pres">
      <dgm:prSet presAssocID="{B6FE4498-DA35-4FD8-A9D5-18D40ACED5AD}" presName="hierRoot2" presStyleCnt="0">
        <dgm:presLayoutVars>
          <dgm:hierBranch val="init"/>
        </dgm:presLayoutVars>
      </dgm:prSet>
      <dgm:spPr/>
    </dgm:pt>
    <dgm:pt modelId="{F0103A67-71AA-4843-A127-9CCA11C85FA8}" type="pres">
      <dgm:prSet presAssocID="{B6FE4498-DA35-4FD8-A9D5-18D40ACED5AD}" presName="rootComposite" presStyleCnt="0"/>
      <dgm:spPr/>
    </dgm:pt>
    <dgm:pt modelId="{AAA9C247-F696-4E8B-BDC4-C8D0C537D9B4}" type="pres">
      <dgm:prSet presAssocID="{B6FE4498-DA35-4FD8-A9D5-18D40ACED5A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2BE8AF4-763A-49C8-8CE1-E06EF0F73209}" type="pres">
      <dgm:prSet presAssocID="{B6FE4498-DA35-4FD8-A9D5-18D40ACED5AD}" presName="rootConnector" presStyleLbl="node2" presStyleIdx="2" presStyleCnt="3"/>
      <dgm:spPr/>
      <dgm:t>
        <a:bodyPr/>
        <a:lstStyle/>
        <a:p>
          <a:endParaRPr lang="hu-HU"/>
        </a:p>
      </dgm:t>
    </dgm:pt>
    <dgm:pt modelId="{BB5BA88E-CEB9-4BCF-A5B7-BCA5F2D1E15F}" type="pres">
      <dgm:prSet presAssocID="{B6FE4498-DA35-4FD8-A9D5-18D40ACED5AD}" presName="hierChild4" presStyleCnt="0"/>
      <dgm:spPr/>
    </dgm:pt>
    <dgm:pt modelId="{50DBCDDE-4431-434B-8E74-3A28B0419117}" type="pres">
      <dgm:prSet presAssocID="{B6FE4498-DA35-4FD8-A9D5-18D40ACED5AD}" presName="hierChild5" presStyleCnt="0"/>
      <dgm:spPr/>
    </dgm:pt>
    <dgm:pt modelId="{F544988A-A4E8-4C1A-B825-85F491B1F628}" type="pres">
      <dgm:prSet presAssocID="{3BEF5ACB-8EBB-4166-A293-4756D0E9CE62}" presName="hierChild3" presStyleCnt="0"/>
      <dgm:spPr/>
    </dgm:pt>
  </dgm:ptLst>
  <dgm:cxnLst>
    <dgm:cxn modelId="{88CBCE9D-76CD-432E-9489-EA5FE26EF4F9}" type="presOf" srcId="{4E826379-84BB-455E-91ED-FD621C6A0E58}" destId="{06096DFD-AE26-4EA6-8684-40A44545B57F}" srcOrd="0" destOrd="0" presId="urn:microsoft.com/office/officeart/2005/8/layout/orgChart1"/>
    <dgm:cxn modelId="{99397A74-EEF7-4950-BC7A-1CCA5A01033C}" type="presOf" srcId="{2100F167-1794-4761-ABBF-2FE49C91606B}" destId="{8C2E4DC0-DAA4-4870-A862-0FE89BD78380}" srcOrd="0" destOrd="0" presId="urn:microsoft.com/office/officeart/2005/8/layout/orgChart1"/>
    <dgm:cxn modelId="{32CC1D33-59E8-4395-B8DE-EBC4B81587A3}" type="presOf" srcId="{029E75C4-F054-4324-8C03-9534E9F35965}" destId="{C22F7654-B390-4A96-8D37-AB2F63AE4E4B}" srcOrd="1" destOrd="0" presId="urn:microsoft.com/office/officeart/2005/8/layout/orgChart1"/>
    <dgm:cxn modelId="{03800803-2121-4C55-9807-11982556ABC5}" type="presOf" srcId="{3BEF5ACB-8EBB-4166-A293-4756D0E9CE62}" destId="{3B38F0BB-8DC2-4E0A-B715-CC0353F3AF2B}" srcOrd="1" destOrd="0" presId="urn:microsoft.com/office/officeart/2005/8/layout/orgChart1"/>
    <dgm:cxn modelId="{81DA89F4-47EE-4B44-85D3-FA6E1E6F6A0A}" srcId="{3BEF5ACB-8EBB-4166-A293-4756D0E9CE62}" destId="{029E75C4-F054-4324-8C03-9534E9F35965}" srcOrd="1" destOrd="0" parTransId="{389C4C56-6271-4919-85D9-1F3B2DA9E534}" sibTransId="{4D983700-8FFE-4977-8155-76BA7B093821}"/>
    <dgm:cxn modelId="{498DC794-8441-42B6-9361-6CEF7E3919E4}" type="presOf" srcId="{C8E1F991-5342-4202-B12F-6DD34FD57B2B}" destId="{E71F1AF8-3A09-4159-AC54-FC719D553294}" srcOrd="0" destOrd="0" presId="urn:microsoft.com/office/officeart/2005/8/layout/orgChart1"/>
    <dgm:cxn modelId="{EF95E80C-0C3E-49FD-BFC3-DA79E9D9CA7E}" type="presOf" srcId="{2100F167-1794-4761-ABBF-2FE49C91606B}" destId="{F3E2669E-F9FA-469F-84C4-0EED87471031}" srcOrd="1" destOrd="0" presId="urn:microsoft.com/office/officeart/2005/8/layout/orgChart1"/>
    <dgm:cxn modelId="{8B66F294-6081-40AB-9BB9-F9CE8A93787F}" type="presOf" srcId="{B6FE4498-DA35-4FD8-A9D5-18D40ACED5AD}" destId="{AAA9C247-F696-4E8B-BDC4-C8D0C537D9B4}" srcOrd="0" destOrd="0" presId="urn:microsoft.com/office/officeart/2005/8/layout/orgChart1"/>
    <dgm:cxn modelId="{28003F1F-0128-4D7A-B93E-5FC21FAF8187}" srcId="{3BEF5ACB-8EBB-4166-A293-4756D0E9CE62}" destId="{B6FE4498-DA35-4FD8-A9D5-18D40ACED5AD}" srcOrd="2" destOrd="0" parTransId="{44BD05AD-CC6D-4C58-9F43-BEB0220EB3F0}" sibTransId="{10E009EF-8FEC-4E8D-8E29-B0C0CF07B3AB}"/>
    <dgm:cxn modelId="{AA5EAE1E-8E4C-4117-9634-126FF7C4025E}" type="presOf" srcId="{3BEF5ACB-8EBB-4166-A293-4756D0E9CE62}" destId="{C11ACF9C-D0CF-431C-8884-A8F020C6E3AC}" srcOrd="0" destOrd="0" presId="urn:microsoft.com/office/officeart/2005/8/layout/orgChart1"/>
    <dgm:cxn modelId="{B4B445E9-9F36-4E86-9503-6BB8F5B980D3}" type="presOf" srcId="{389C4C56-6271-4919-85D9-1F3B2DA9E534}" destId="{3C4C201F-3950-43F5-972B-1370A1CA001D}" srcOrd="0" destOrd="0" presId="urn:microsoft.com/office/officeart/2005/8/layout/orgChart1"/>
    <dgm:cxn modelId="{A159913E-2BDE-4F47-9C64-FC23C3C389C9}" type="presOf" srcId="{029E75C4-F054-4324-8C03-9534E9F35965}" destId="{2AAE8908-22F8-4003-8BD7-F3EB5FC11373}" srcOrd="0" destOrd="0" presId="urn:microsoft.com/office/officeart/2005/8/layout/orgChart1"/>
    <dgm:cxn modelId="{F0F488A0-A7BC-4824-8454-46A1D7CC0A04}" type="presOf" srcId="{B6FE4498-DA35-4FD8-A9D5-18D40ACED5AD}" destId="{F2BE8AF4-763A-49C8-8CE1-E06EF0F73209}" srcOrd="1" destOrd="0" presId="urn:microsoft.com/office/officeart/2005/8/layout/orgChart1"/>
    <dgm:cxn modelId="{2C8918C2-DDA3-4C1B-9DC7-C0A70BBA25C5}" type="presOf" srcId="{44BD05AD-CC6D-4C58-9F43-BEB0220EB3F0}" destId="{92E6E896-7E87-4511-A426-5E943380A159}" srcOrd="0" destOrd="0" presId="urn:microsoft.com/office/officeart/2005/8/layout/orgChart1"/>
    <dgm:cxn modelId="{A3B9DC3A-3E0B-4CCB-9F40-8B1E1E1A54BA}" srcId="{3BEF5ACB-8EBB-4166-A293-4756D0E9CE62}" destId="{2100F167-1794-4761-ABBF-2FE49C91606B}" srcOrd="0" destOrd="0" parTransId="{4E826379-84BB-455E-91ED-FD621C6A0E58}" sibTransId="{7AA673FB-8600-4BC1-9617-D4BA253624BF}"/>
    <dgm:cxn modelId="{D225B518-9EAF-446E-B264-7BE02F43CB0F}" srcId="{C8E1F991-5342-4202-B12F-6DD34FD57B2B}" destId="{3BEF5ACB-8EBB-4166-A293-4756D0E9CE62}" srcOrd="0" destOrd="0" parTransId="{3181F22D-A75B-4B39-849C-769935B9BDA3}" sibTransId="{F7B89EAD-728E-4E92-BDC8-535B14A49378}"/>
    <dgm:cxn modelId="{FA73348F-39D7-4151-A52B-14BDB39A8884}" type="presParOf" srcId="{E71F1AF8-3A09-4159-AC54-FC719D553294}" destId="{DE4111F3-E2EE-4A9C-B513-D3A8856F96CF}" srcOrd="0" destOrd="0" presId="urn:microsoft.com/office/officeart/2005/8/layout/orgChart1"/>
    <dgm:cxn modelId="{7D99F2A8-BAA3-4AF8-9CC2-82C1D36FBEB5}" type="presParOf" srcId="{DE4111F3-E2EE-4A9C-B513-D3A8856F96CF}" destId="{FDE331D9-57FC-4D31-90CF-69B51DAC2E44}" srcOrd="0" destOrd="0" presId="urn:microsoft.com/office/officeart/2005/8/layout/orgChart1"/>
    <dgm:cxn modelId="{CE2FECE5-6FAC-4031-91FB-E21B09F6ECBE}" type="presParOf" srcId="{FDE331D9-57FC-4D31-90CF-69B51DAC2E44}" destId="{C11ACF9C-D0CF-431C-8884-A8F020C6E3AC}" srcOrd="0" destOrd="0" presId="urn:microsoft.com/office/officeart/2005/8/layout/orgChart1"/>
    <dgm:cxn modelId="{F0D522FB-AF54-4B64-A23C-F6A05089D4CB}" type="presParOf" srcId="{FDE331D9-57FC-4D31-90CF-69B51DAC2E44}" destId="{3B38F0BB-8DC2-4E0A-B715-CC0353F3AF2B}" srcOrd="1" destOrd="0" presId="urn:microsoft.com/office/officeart/2005/8/layout/orgChart1"/>
    <dgm:cxn modelId="{17414DFD-BC5A-48FF-A8D1-C08EAF6AAD3A}" type="presParOf" srcId="{DE4111F3-E2EE-4A9C-B513-D3A8856F96CF}" destId="{6EB2C077-5847-472E-BC73-F3B16A7AE680}" srcOrd="1" destOrd="0" presId="urn:microsoft.com/office/officeart/2005/8/layout/orgChart1"/>
    <dgm:cxn modelId="{6DD6F570-0BF7-4ADE-B42A-1D856028850D}" type="presParOf" srcId="{6EB2C077-5847-472E-BC73-F3B16A7AE680}" destId="{06096DFD-AE26-4EA6-8684-40A44545B57F}" srcOrd="0" destOrd="0" presId="urn:microsoft.com/office/officeart/2005/8/layout/orgChart1"/>
    <dgm:cxn modelId="{FA20AD00-7731-4281-AEC1-B06732832422}" type="presParOf" srcId="{6EB2C077-5847-472E-BC73-F3B16A7AE680}" destId="{912A7161-34F5-4DED-BE6C-85C7F3EA1DC0}" srcOrd="1" destOrd="0" presId="urn:microsoft.com/office/officeart/2005/8/layout/orgChart1"/>
    <dgm:cxn modelId="{64E740A8-685C-4E4C-81AE-94DE15ED66AC}" type="presParOf" srcId="{912A7161-34F5-4DED-BE6C-85C7F3EA1DC0}" destId="{AC66B6A5-4B80-4303-957D-36F39689AC1E}" srcOrd="0" destOrd="0" presId="urn:microsoft.com/office/officeart/2005/8/layout/orgChart1"/>
    <dgm:cxn modelId="{D05157AD-EB4D-40AA-9912-DD14882608B3}" type="presParOf" srcId="{AC66B6A5-4B80-4303-957D-36F39689AC1E}" destId="{8C2E4DC0-DAA4-4870-A862-0FE89BD78380}" srcOrd="0" destOrd="0" presId="urn:microsoft.com/office/officeart/2005/8/layout/orgChart1"/>
    <dgm:cxn modelId="{4A389525-F04F-44F3-9333-6A35A754FAFB}" type="presParOf" srcId="{AC66B6A5-4B80-4303-957D-36F39689AC1E}" destId="{F3E2669E-F9FA-469F-84C4-0EED87471031}" srcOrd="1" destOrd="0" presId="urn:microsoft.com/office/officeart/2005/8/layout/orgChart1"/>
    <dgm:cxn modelId="{6247BF15-81FA-4348-B937-1A4488743763}" type="presParOf" srcId="{912A7161-34F5-4DED-BE6C-85C7F3EA1DC0}" destId="{8166012D-E05A-4A12-8F4B-C39E9D025434}" srcOrd="1" destOrd="0" presId="urn:microsoft.com/office/officeart/2005/8/layout/orgChart1"/>
    <dgm:cxn modelId="{673E5D83-E1CF-4712-8BC9-20F914761FF1}" type="presParOf" srcId="{912A7161-34F5-4DED-BE6C-85C7F3EA1DC0}" destId="{55A918AC-A440-453A-9D4D-19C701A5883A}" srcOrd="2" destOrd="0" presId="urn:microsoft.com/office/officeart/2005/8/layout/orgChart1"/>
    <dgm:cxn modelId="{15D401C9-EE0B-4D87-9826-85141308A37F}" type="presParOf" srcId="{6EB2C077-5847-472E-BC73-F3B16A7AE680}" destId="{3C4C201F-3950-43F5-972B-1370A1CA001D}" srcOrd="2" destOrd="0" presId="urn:microsoft.com/office/officeart/2005/8/layout/orgChart1"/>
    <dgm:cxn modelId="{D3B22D60-A138-4EB4-9186-1C12F94B8A94}" type="presParOf" srcId="{6EB2C077-5847-472E-BC73-F3B16A7AE680}" destId="{2FAF06D8-CD1F-4F7A-918F-446A87370A77}" srcOrd="3" destOrd="0" presId="urn:microsoft.com/office/officeart/2005/8/layout/orgChart1"/>
    <dgm:cxn modelId="{9AD09A28-B0A7-43A0-93DB-A5B612150992}" type="presParOf" srcId="{2FAF06D8-CD1F-4F7A-918F-446A87370A77}" destId="{13F872D4-8070-4B3D-85C6-630A11D6722C}" srcOrd="0" destOrd="0" presId="urn:microsoft.com/office/officeart/2005/8/layout/orgChart1"/>
    <dgm:cxn modelId="{E2D91424-AA92-47ED-AEDD-5595B3B535F1}" type="presParOf" srcId="{13F872D4-8070-4B3D-85C6-630A11D6722C}" destId="{2AAE8908-22F8-4003-8BD7-F3EB5FC11373}" srcOrd="0" destOrd="0" presId="urn:microsoft.com/office/officeart/2005/8/layout/orgChart1"/>
    <dgm:cxn modelId="{F2C5E39F-03E3-406A-A3F1-EEF42FFEBEC3}" type="presParOf" srcId="{13F872D4-8070-4B3D-85C6-630A11D6722C}" destId="{C22F7654-B390-4A96-8D37-AB2F63AE4E4B}" srcOrd="1" destOrd="0" presId="urn:microsoft.com/office/officeart/2005/8/layout/orgChart1"/>
    <dgm:cxn modelId="{CB122B2D-6664-4C20-981A-36F3BBDC3E91}" type="presParOf" srcId="{2FAF06D8-CD1F-4F7A-918F-446A87370A77}" destId="{2FF0C2EE-473E-4457-9001-3E75304C48E2}" srcOrd="1" destOrd="0" presId="urn:microsoft.com/office/officeart/2005/8/layout/orgChart1"/>
    <dgm:cxn modelId="{79F31F1E-054A-49BB-BD15-72363202680C}" type="presParOf" srcId="{2FAF06D8-CD1F-4F7A-918F-446A87370A77}" destId="{59A2A0F2-0A06-4DC1-BD3A-D8E3D1C78734}" srcOrd="2" destOrd="0" presId="urn:microsoft.com/office/officeart/2005/8/layout/orgChart1"/>
    <dgm:cxn modelId="{0CADEEBF-89A0-4879-B055-5BB16D088DB7}" type="presParOf" srcId="{6EB2C077-5847-472E-BC73-F3B16A7AE680}" destId="{92E6E896-7E87-4511-A426-5E943380A159}" srcOrd="4" destOrd="0" presId="urn:microsoft.com/office/officeart/2005/8/layout/orgChart1"/>
    <dgm:cxn modelId="{BB2B3DC7-63C4-4A69-8A63-9FDC85D85EC4}" type="presParOf" srcId="{6EB2C077-5847-472E-BC73-F3B16A7AE680}" destId="{B580246A-F313-42BF-8A08-EF0CC69E0FAF}" srcOrd="5" destOrd="0" presId="urn:microsoft.com/office/officeart/2005/8/layout/orgChart1"/>
    <dgm:cxn modelId="{951153DA-9965-4672-9C7E-4AC06C31931B}" type="presParOf" srcId="{B580246A-F313-42BF-8A08-EF0CC69E0FAF}" destId="{F0103A67-71AA-4843-A127-9CCA11C85FA8}" srcOrd="0" destOrd="0" presId="urn:microsoft.com/office/officeart/2005/8/layout/orgChart1"/>
    <dgm:cxn modelId="{14D67310-CCA6-4C67-A2DE-2D43510AC5F9}" type="presParOf" srcId="{F0103A67-71AA-4843-A127-9CCA11C85FA8}" destId="{AAA9C247-F696-4E8B-BDC4-C8D0C537D9B4}" srcOrd="0" destOrd="0" presId="urn:microsoft.com/office/officeart/2005/8/layout/orgChart1"/>
    <dgm:cxn modelId="{FE3FC400-F6DF-4E65-9D3F-B4C92DE34DAA}" type="presParOf" srcId="{F0103A67-71AA-4843-A127-9CCA11C85FA8}" destId="{F2BE8AF4-763A-49C8-8CE1-E06EF0F73209}" srcOrd="1" destOrd="0" presId="urn:microsoft.com/office/officeart/2005/8/layout/orgChart1"/>
    <dgm:cxn modelId="{B8DFE07A-A662-4B95-B0E6-1DE001711088}" type="presParOf" srcId="{B580246A-F313-42BF-8A08-EF0CC69E0FAF}" destId="{BB5BA88E-CEB9-4BCF-A5B7-BCA5F2D1E15F}" srcOrd="1" destOrd="0" presId="urn:microsoft.com/office/officeart/2005/8/layout/orgChart1"/>
    <dgm:cxn modelId="{0BCF789A-EA51-4DF9-959D-138E11B0B021}" type="presParOf" srcId="{B580246A-F313-42BF-8A08-EF0CC69E0FAF}" destId="{50DBCDDE-4431-434B-8E74-3A28B0419117}" srcOrd="2" destOrd="0" presId="urn:microsoft.com/office/officeart/2005/8/layout/orgChart1"/>
    <dgm:cxn modelId="{A4FB88AA-0FCE-413E-85B2-580BCD2AB934}" type="presParOf" srcId="{DE4111F3-E2EE-4A9C-B513-D3A8856F96CF}" destId="{F544988A-A4E8-4C1A-B825-85F491B1F62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B2560AF-E902-44D5-9348-E134AC0C968C}">
      <dsp:nvSpPr>
        <dsp:cNvPr id="0" name=""/>
        <dsp:cNvSpPr/>
      </dsp:nvSpPr>
      <dsp:spPr>
        <a:xfrm>
          <a:off x="2974925" y="835859"/>
          <a:ext cx="803820" cy="3825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693"/>
              </a:lnTo>
              <a:lnTo>
                <a:pt x="803820" y="260693"/>
              </a:lnTo>
              <a:lnTo>
                <a:pt x="803820" y="382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DB25EC-B0F5-4192-A083-353D4395C6D3}">
      <dsp:nvSpPr>
        <dsp:cNvPr id="0" name=""/>
        <dsp:cNvSpPr/>
      </dsp:nvSpPr>
      <dsp:spPr>
        <a:xfrm>
          <a:off x="2171104" y="835859"/>
          <a:ext cx="803820" cy="382545"/>
        </a:xfrm>
        <a:custGeom>
          <a:avLst/>
          <a:gdLst/>
          <a:ahLst/>
          <a:cxnLst/>
          <a:rect l="0" t="0" r="0" b="0"/>
          <a:pathLst>
            <a:path>
              <a:moveTo>
                <a:pt x="803820" y="0"/>
              </a:moveTo>
              <a:lnTo>
                <a:pt x="803820" y="260693"/>
              </a:lnTo>
              <a:lnTo>
                <a:pt x="0" y="260693"/>
              </a:lnTo>
              <a:lnTo>
                <a:pt x="0" y="3825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ED0845-8181-4A17-B743-0C973A060368}">
      <dsp:nvSpPr>
        <dsp:cNvPr id="0" name=""/>
        <dsp:cNvSpPr/>
      </dsp:nvSpPr>
      <dsp:spPr>
        <a:xfrm>
          <a:off x="2317253" y="616"/>
          <a:ext cx="1315342" cy="83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7C33C0-B642-4DA5-956A-5DF61BF9040B}">
      <dsp:nvSpPr>
        <dsp:cNvPr id="0" name=""/>
        <dsp:cNvSpPr/>
      </dsp:nvSpPr>
      <dsp:spPr>
        <a:xfrm>
          <a:off x="2463403" y="139458"/>
          <a:ext cx="1315342" cy="835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népesség</a:t>
          </a:r>
          <a:endParaRPr lang="hu-HU" sz="2000" kern="1200" dirty="0"/>
        </a:p>
      </dsp:txBody>
      <dsp:txXfrm>
        <a:off x="2463403" y="139458"/>
        <a:ext cx="1315342" cy="835242"/>
      </dsp:txXfrm>
    </dsp:sp>
    <dsp:sp modelId="{775A05D1-52C1-4BE6-A1D7-E7F520181B38}">
      <dsp:nvSpPr>
        <dsp:cNvPr id="0" name=""/>
        <dsp:cNvSpPr/>
      </dsp:nvSpPr>
      <dsp:spPr>
        <a:xfrm>
          <a:off x="1513433" y="1218404"/>
          <a:ext cx="1315342" cy="83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CEEE0-F774-43BC-8AB2-D054744A1475}">
      <dsp:nvSpPr>
        <dsp:cNvPr id="0" name=""/>
        <dsp:cNvSpPr/>
      </dsp:nvSpPr>
      <dsp:spPr>
        <a:xfrm>
          <a:off x="1659582" y="1357246"/>
          <a:ext cx="1315342" cy="835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de facto</a:t>
          </a:r>
          <a:endParaRPr lang="hu-HU" sz="2000" kern="1200" dirty="0"/>
        </a:p>
      </dsp:txBody>
      <dsp:txXfrm>
        <a:off x="1659582" y="1357246"/>
        <a:ext cx="1315342" cy="835242"/>
      </dsp:txXfrm>
    </dsp:sp>
    <dsp:sp modelId="{092B3C15-ECCD-46B0-B011-363B5C9FDF38}">
      <dsp:nvSpPr>
        <dsp:cNvPr id="0" name=""/>
        <dsp:cNvSpPr/>
      </dsp:nvSpPr>
      <dsp:spPr>
        <a:xfrm>
          <a:off x="3121074" y="1218404"/>
          <a:ext cx="1315342" cy="83524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7D1739-785B-464E-ACA9-EBD76A18E005}">
      <dsp:nvSpPr>
        <dsp:cNvPr id="0" name=""/>
        <dsp:cNvSpPr/>
      </dsp:nvSpPr>
      <dsp:spPr>
        <a:xfrm>
          <a:off x="3267223" y="1357246"/>
          <a:ext cx="1315342" cy="8352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de jure</a:t>
          </a:r>
          <a:endParaRPr lang="hu-HU" sz="2000" kern="1200" dirty="0"/>
        </a:p>
      </dsp:txBody>
      <dsp:txXfrm>
        <a:off x="3267223" y="1357246"/>
        <a:ext cx="1315342" cy="8352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230F8-2015-46AC-9C15-B08EDE877F5D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A5C11E-540C-488B-B718-84796C0B45F1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03658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238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A5C11E-540C-488B-B718-84796C0B45F1}" type="slidenum">
              <a:rPr lang="hu-HU" smtClean="0"/>
              <a:pPr/>
              <a:t>27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123891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80523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700075" cy="936104"/>
          </a:xfrm>
        </p:spPr>
        <p:txBody>
          <a:bodyPr>
            <a:normAutofit/>
          </a:bodyPr>
          <a:lstStyle>
            <a:lvl1pPr algn="l">
              <a:defRPr sz="2400"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32961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1"/>
          <p:cNvSpPr txBox="1">
            <a:spLocks/>
          </p:cNvSpPr>
          <p:nvPr userDrawn="1"/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all" baseline="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6902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634561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4456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6" name="Tartalom helye 2"/>
          <p:cNvSpPr>
            <a:spLocks noGrp="1"/>
          </p:cNvSpPr>
          <p:nvPr>
            <p:ph idx="1"/>
          </p:nvPr>
        </p:nvSpPr>
        <p:spPr>
          <a:xfrm>
            <a:off x="447989" y="1628800"/>
            <a:ext cx="5111750" cy="46910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7" name="Kép helye 2"/>
          <p:cNvSpPr>
            <a:spLocks noGrp="1"/>
          </p:cNvSpPr>
          <p:nvPr>
            <p:ph type="pic" idx="13"/>
          </p:nvPr>
        </p:nvSpPr>
        <p:spPr>
          <a:xfrm>
            <a:off x="5724128" y="1633102"/>
            <a:ext cx="3240360" cy="46910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86175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1435100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428776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90349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8"/>
          <p:cNvSpPr>
            <a:spLocks noGrp="1"/>
          </p:cNvSpPr>
          <p:nvPr>
            <p:ph type="title" hasCustomPrompt="1"/>
          </p:nvPr>
        </p:nvSpPr>
        <p:spPr>
          <a:xfrm>
            <a:off x="4495800" y="2286000"/>
            <a:ext cx="4419600" cy="1143000"/>
          </a:xfrm>
        </p:spPr>
        <p:txBody>
          <a:bodyPr anchor="t">
            <a:noAutofit/>
          </a:bodyPr>
          <a:lstStyle>
            <a:lvl1pPr algn="l">
              <a:defRPr sz="4400" b="1" cap="all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hu-HU" dirty="0" smtClean="0"/>
              <a:t>Prezentáció Címe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495800" y="3886200"/>
            <a:ext cx="4343400" cy="914400"/>
          </a:xfrm>
        </p:spPr>
        <p:txBody>
          <a:bodyPr wrap="square" anchor="t"/>
          <a:lstStyle>
            <a:lvl1pPr marL="514350" indent="-514350" algn="l">
              <a:spcAft>
                <a:spcPts val="600"/>
              </a:spcAft>
              <a:buFontTx/>
              <a:buNone/>
              <a:defRPr cap="all" baseline="0">
                <a:solidFill>
                  <a:srgbClr val="FFFFFF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hu-HU" dirty="0" smtClean="0"/>
              <a:t>Click to edit Alcím</a:t>
            </a:r>
          </a:p>
          <a:p>
            <a:pPr lvl="0"/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47989" y="44624"/>
            <a:ext cx="4412043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05FFA-4383-4574-9830-A5FF25BE8406}" type="datetimeFigureOut">
              <a:rPr lang="hu-HU" smtClean="0"/>
              <a:pPr/>
              <a:t>2019.10.24.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ECFDF-B4B8-4D79-9C23-DD008FAF0A0B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915082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400" b="1" kern="1200" cap="all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1493155"/>
            <a:ext cx="7684268" cy="2304256"/>
          </a:xfrm>
        </p:spPr>
        <p:txBody>
          <a:bodyPr>
            <a:normAutofit/>
          </a:bodyPr>
          <a:lstStyle/>
          <a:p>
            <a:r>
              <a:rPr lang="hu-HU" sz="2000" dirty="0"/>
              <a:t>Megújuló Egyetem Felsőoktatási intézményi fejlesztések a felsőfokú oktatás minőségének és hozzáférhetőségének együttes javítása érdekében </a:t>
            </a: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1600" dirty="0" smtClean="0"/>
              <a:t/>
            </a:r>
            <a:br>
              <a:rPr lang="hu-HU" sz="1600" dirty="0" smtClean="0"/>
            </a:br>
            <a:r>
              <a:rPr lang="hu-HU" sz="2400" dirty="0" smtClean="0"/>
              <a:t>EFOP-3.4.3-16-2016-00015</a:t>
            </a:r>
            <a:r>
              <a:rPr lang="hu-HU" dirty="0" smtClean="0"/>
              <a:t> </a:t>
            </a:r>
            <a:endParaRPr lang="hu-HU" sz="28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323528" y="302585"/>
            <a:ext cx="7776864" cy="78370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cap="all" baseline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hu-HU" dirty="0" smtClean="0"/>
              <a:t>Főnix – me 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97948" y="4077072"/>
            <a:ext cx="5472608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smtClean="0">
                <a:solidFill>
                  <a:schemeClr val="bg1"/>
                </a:solidFill>
              </a:rPr>
              <a:t>Lélekszám és társai</a:t>
            </a:r>
          </a:p>
          <a:p>
            <a:r>
              <a:rPr lang="hu-HU" sz="2000" b="1" dirty="0" smtClean="0">
                <a:solidFill>
                  <a:schemeClr val="bg1"/>
                </a:solidFill>
              </a:rPr>
              <a:t>Kis miskolci demográfia </a:t>
            </a:r>
          </a:p>
          <a:p>
            <a:endParaRPr lang="hu-HU" sz="3200" b="1" dirty="0" smtClean="0">
              <a:solidFill>
                <a:schemeClr val="bg1"/>
              </a:solidFill>
            </a:endParaRPr>
          </a:p>
          <a:p>
            <a:r>
              <a:rPr lang="hu-HU" sz="2400" b="1" dirty="0" smtClean="0">
                <a:solidFill>
                  <a:schemeClr val="bg1"/>
                </a:solidFill>
              </a:rPr>
              <a:t>Mihályi Helga</a:t>
            </a:r>
          </a:p>
          <a:p>
            <a:r>
              <a:rPr lang="hu-HU" dirty="0" smtClean="0"/>
              <a:t>2019.09.26. MAB</a:t>
            </a: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697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6644291" cy="936104"/>
          </a:xfrm>
        </p:spPr>
        <p:txBody>
          <a:bodyPr/>
          <a:lstStyle/>
          <a:p>
            <a:r>
              <a:rPr lang="hu-HU" dirty="0" smtClean="0"/>
              <a:t>Nemek szerinti megoszlás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352451"/>
            <a:ext cx="8363272" cy="53889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sz="2200" dirty="0" smtClean="0"/>
              <a:t>1. Születések – fiútöbblet</a:t>
            </a:r>
          </a:p>
          <a:p>
            <a:pPr marL="0" indent="0">
              <a:buNone/>
            </a:pPr>
            <a:r>
              <a:rPr lang="hu-HU" sz="2200" dirty="0" smtClean="0"/>
              <a:t>    - átlag 104-106, Kína 117</a:t>
            </a:r>
            <a:r>
              <a:rPr lang="hu-HU" sz="2200" dirty="0"/>
              <a:t> </a:t>
            </a:r>
            <a:r>
              <a:rPr lang="hu-HU" sz="2200" dirty="0" smtClean="0"/>
              <a:t>(138) </a:t>
            </a:r>
            <a:endParaRPr lang="hu-HU" sz="2200" dirty="0"/>
          </a:p>
          <a:p>
            <a:pPr marL="0" indent="0">
              <a:buNone/>
            </a:pPr>
            <a:r>
              <a:rPr lang="hu-HU" sz="2200" dirty="0" smtClean="0"/>
              <a:t>    - születésszabályozás, kultúra, vallás, környezeti hatások</a:t>
            </a:r>
            <a:r>
              <a:rPr lang="hu-HU" sz="1800" dirty="0" smtClean="0"/>
              <a:t>     </a:t>
            </a:r>
            <a:r>
              <a:rPr lang="hu-HU" sz="1600" dirty="0" smtClean="0"/>
              <a:t>                                                                                                                           </a:t>
            </a:r>
            <a:endParaRPr lang="hu-HU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2200" dirty="0" smtClean="0"/>
              <a:t>2. Halandóság – férfiak rövidebb élete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3</a:t>
            </a:r>
            <a:r>
              <a:rPr lang="hu-HU" sz="3000" dirty="0"/>
              <a:t>. </a:t>
            </a:r>
            <a:r>
              <a:rPr lang="hu-HU" sz="2200" dirty="0"/>
              <a:t>Háborúk – férfiak érintettsége</a:t>
            </a:r>
          </a:p>
          <a:p>
            <a:pPr marL="0" indent="0">
              <a:buNone/>
            </a:pPr>
            <a:endParaRPr lang="hu-HU" sz="2200" dirty="0"/>
          </a:p>
          <a:p>
            <a:pPr marL="0" indent="0">
              <a:buNone/>
            </a:pPr>
            <a:r>
              <a:rPr lang="hu-HU" sz="2200" dirty="0"/>
              <a:t>4.  Migráció – a férfi a vándorló nem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 smtClean="0"/>
          </a:p>
          <a:p>
            <a:pPr marL="0" indent="0" algn="just">
              <a:buNone/>
            </a:pPr>
            <a:endParaRPr lang="hu-HU" sz="2200" dirty="0" smtClean="0"/>
          </a:p>
          <a:p>
            <a:pPr marL="0" indent="0" algn="just">
              <a:buNone/>
            </a:pPr>
            <a:r>
              <a:rPr lang="hu-HU" sz="2200" dirty="0" smtClean="0"/>
              <a:t>Az </a:t>
            </a:r>
            <a:r>
              <a:rPr lang="hu-HU" sz="2200" dirty="0"/>
              <a:t>OECD által 31 leggazdagabbnak tartott országból </a:t>
            </a:r>
            <a:r>
              <a:rPr lang="hu-HU" sz="2200" dirty="0" smtClean="0"/>
              <a:t>29-ben többségben vannak </a:t>
            </a:r>
            <a:r>
              <a:rPr lang="hu-HU" sz="2200" dirty="0"/>
              <a:t>a </a:t>
            </a:r>
            <a:r>
              <a:rPr lang="hu-HU" sz="2200" dirty="0" smtClean="0"/>
              <a:t>nők.</a:t>
            </a:r>
          </a:p>
          <a:p>
            <a:pPr marL="0" indent="0" algn="just">
              <a:buNone/>
            </a:pPr>
            <a:r>
              <a:rPr lang="hu-HU" sz="2200" dirty="0" smtClean="0"/>
              <a:t>Magyarország: 	47,8% férfi – 52,2% nő (1090)</a:t>
            </a:r>
          </a:p>
          <a:p>
            <a:pPr marL="0" indent="0" algn="just">
              <a:buNone/>
            </a:pPr>
            <a:r>
              <a:rPr lang="hu-HU" sz="2200" dirty="0" smtClean="0"/>
              <a:t>Miskolc: 	46,5% férfi – 53,5% nő (1154)</a:t>
            </a:r>
          </a:p>
          <a:p>
            <a:pPr marL="0" indent="0">
              <a:buNone/>
            </a:pPr>
            <a:r>
              <a:rPr lang="hu-HU" sz="2200" dirty="0" smtClean="0"/>
              <a:t>			</a:t>
            </a:r>
            <a:r>
              <a:rPr lang="hu-HU" dirty="0" smtClean="0"/>
              <a:t>			</a:t>
            </a:r>
          </a:p>
          <a:p>
            <a:pPr marL="514350" indent="-514350">
              <a:buAutoNum type="arabicPeriod"/>
            </a:pPr>
            <a:endParaRPr lang="hu-HU" dirty="0" smtClean="0"/>
          </a:p>
          <a:p>
            <a:pPr marL="514350" indent="-514350">
              <a:buAutoNum type="arabicPeriod"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280" y="231384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8968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5996219" cy="936104"/>
          </a:xfrm>
        </p:spPr>
        <p:txBody>
          <a:bodyPr/>
          <a:lstStyle/>
          <a:p>
            <a:r>
              <a:rPr lang="hu-HU" dirty="0" smtClean="0"/>
              <a:t>Életkor szerinti megoszlás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1800" dirty="0" smtClean="0"/>
              <a:t>					</a:t>
            </a:r>
          </a:p>
          <a:p>
            <a:pPr marL="0" indent="0">
              <a:buNone/>
            </a:pPr>
            <a:r>
              <a:rPr lang="hu-HU" sz="1800" dirty="0" smtClean="0"/>
              <a:t>						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r>
              <a:rPr lang="hu-HU" sz="1800" dirty="0" smtClean="0"/>
              <a:t>				</a:t>
            </a: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endParaRPr lang="hu-HU" sz="1600" dirty="0" smtClean="0"/>
          </a:p>
          <a:p>
            <a:pPr marL="0" indent="0">
              <a:buNone/>
            </a:pPr>
            <a:r>
              <a:rPr lang="hu-HU" sz="1600" dirty="0" smtClean="0"/>
              <a:t>	</a:t>
            </a:r>
          </a:p>
          <a:p>
            <a:pPr marL="0" indent="0">
              <a:buNone/>
            </a:pPr>
            <a:endParaRPr lang="hu-HU" sz="1600" dirty="0"/>
          </a:p>
          <a:p>
            <a:pPr marL="0" indent="0">
              <a:buNone/>
            </a:pPr>
            <a:r>
              <a:rPr lang="hu-HU" sz="2000" dirty="0" smtClean="0"/>
              <a:t>			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</a:t>
            </a:r>
            <a:r>
              <a:rPr lang="hu-HU" sz="2400" dirty="0" smtClean="0"/>
              <a:t>gyerek 	aktív 		idős</a:t>
            </a:r>
          </a:p>
          <a:p>
            <a:pPr marL="0" indent="0">
              <a:buNone/>
            </a:pPr>
            <a:r>
              <a:rPr lang="hu-HU" sz="2400" dirty="0" smtClean="0"/>
              <a:t>Magyarország</a:t>
            </a:r>
            <a:r>
              <a:rPr lang="hu-HU" sz="2400" dirty="0"/>
              <a:t>: </a:t>
            </a:r>
            <a:r>
              <a:rPr lang="hu-HU" sz="2400" dirty="0" smtClean="0"/>
              <a:t>	15</a:t>
            </a:r>
            <a:r>
              <a:rPr lang="hu-HU" sz="2400" dirty="0"/>
              <a:t>% 	</a:t>
            </a:r>
            <a:r>
              <a:rPr lang="hu-HU" sz="2400" dirty="0" smtClean="0"/>
              <a:t>	60</a:t>
            </a:r>
            <a:r>
              <a:rPr lang="hu-HU" sz="2400" dirty="0"/>
              <a:t>% 	</a:t>
            </a:r>
            <a:r>
              <a:rPr lang="hu-HU" sz="2400" dirty="0" smtClean="0"/>
              <a:t>	25</a:t>
            </a:r>
            <a:r>
              <a:rPr lang="hu-HU" sz="2400" dirty="0"/>
              <a:t>%</a:t>
            </a:r>
          </a:p>
          <a:p>
            <a:pPr marL="0" indent="0">
              <a:buNone/>
            </a:pPr>
            <a:r>
              <a:rPr lang="hu-HU" sz="2400" dirty="0" smtClean="0"/>
              <a:t>Miskolc: 		14</a:t>
            </a:r>
            <a:r>
              <a:rPr lang="hu-HU" sz="2400" dirty="0"/>
              <a:t>% 	</a:t>
            </a:r>
            <a:r>
              <a:rPr lang="hu-HU" sz="2400" dirty="0" smtClean="0"/>
              <a:t>	66</a:t>
            </a:r>
            <a:r>
              <a:rPr lang="hu-HU" sz="2400" dirty="0"/>
              <a:t>% 	</a:t>
            </a:r>
            <a:r>
              <a:rPr lang="hu-HU" sz="2400" dirty="0" smtClean="0"/>
              <a:t>	20</a:t>
            </a:r>
            <a:r>
              <a:rPr lang="hu-HU" sz="2400" dirty="0"/>
              <a:t>%</a:t>
            </a:r>
          </a:p>
          <a:p>
            <a:pPr marL="0" indent="0">
              <a:buNone/>
            </a:pPr>
            <a:r>
              <a:rPr lang="hu-HU" sz="2000" dirty="0"/>
              <a:t>				</a:t>
            </a:r>
            <a:r>
              <a:rPr lang="hu-HU" sz="1600" dirty="0"/>
              <a:t>	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99" y="1484784"/>
            <a:ext cx="4752528" cy="3384376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2204864"/>
            <a:ext cx="3491880" cy="216024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48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24411" cy="936104"/>
          </a:xfrm>
        </p:spPr>
        <p:txBody>
          <a:bodyPr/>
          <a:lstStyle/>
          <a:p>
            <a:r>
              <a:rPr lang="hu-HU" dirty="0" smtClean="0"/>
              <a:t>Családi állapot szerinti megoszlás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u-HU" sz="2000" dirty="0" smtClean="0"/>
              <a:t>több nőtlen, hajadon</a:t>
            </a:r>
          </a:p>
          <a:p>
            <a:pPr>
              <a:buFontTx/>
              <a:buChar char="-"/>
            </a:pPr>
            <a:r>
              <a:rPr lang="hu-HU" sz="2000" dirty="0" smtClean="0"/>
              <a:t>kevesebb házas</a:t>
            </a:r>
          </a:p>
          <a:p>
            <a:pPr>
              <a:buFontTx/>
              <a:buChar char="-"/>
            </a:pPr>
            <a:r>
              <a:rPr lang="hu-HU" sz="2000" dirty="0" smtClean="0"/>
              <a:t>több elvált</a:t>
            </a:r>
          </a:p>
          <a:p>
            <a:pPr>
              <a:buFontTx/>
              <a:buChar char="-"/>
            </a:pPr>
            <a:r>
              <a:rPr lang="hu-HU" sz="2000" dirty="0"/>
              <a:t>é</a:t>
            </a:r>
            <a:r>
              <a:rPr lang="hu-HU" sz="2000" dirty="0" smtClean="0"/>
              <a:t>lettársi kapcsolatok</a:t>
            </a:r>
          </a:p>
          <a:p>
            <a:pPr>
              <a:buFontTx/>
              <a:buChar char="-"/>
            </a:pPr>
            <a:r>
              <a:rPr lang="hu-HU" sz="2000" dirty="0" smtClean="0"/>
              <a:t>újraházasodók</a:t>
            </a:r>
          </a:p>
          <a:p>
            <a:pPr>
              <a:buFontTx/>
              <a:buChar char="-"/>
            </a:pPr>
            <a:endParaRPr lang="hu-HU" sz="2000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dirty="0"/>
              <a:t> </a:t>
            </a:r>
            <a:r>
              <a:rPr lang="hu-HU" dirty="0" smtClean="0"/>
              <a:t>    </a:t>
            </a:r>
            <a:r>
              <a:rPr lang="hu-HU" sz="2000" dirty="0" smtClean="0"/>
              <a:t>Miskolc:  	33% nőtlen, hajadon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			41% házas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			14% elvált</a:t>
            </a:r>
          </a:p>
          <a:p>
            <a:pPr marL="0" indent="0">
              <a:buNone/>
            </a:pPr>
            <a:r>
              <a:rPr lang="hu-HU" sz="2000" dirty="0"/>
              <a:t>	</a:t>
            </a:r>
            <a:r>
              <a:rPr lang="hu-HU" sz="2000" dirty="0" smtClean="0"/>
              <a:t>					12% özvegy</a:t>
            </a:r>
            <a:endParaRPr lang="hu-HU" sz="2000" dirty="0"/>
          </a:p>
        </p:txBody>
      </p:sp>
      <p:graphicFrame>
        <p:nvGraphicFramePr>
          <p:cNvPr id="10" name="Diagram 9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265307717"/>
              </p:ext>
            </p:extLst>
          </p:nvPr>
        </p:nvGraphicFramePr>
        <p:xfrm>
          <a:off x="457201" y="3714403"/>
          <a:ext cx="404279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49" y="1268760"/>
            <a:ext cx="3835751" cy="33630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0434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940435" cy="936104"/>
          </a:xfrm>
        </p:spPr>
        <p:txBody>
          <a:bodyPr>
            <a:normAutofit/>
          </a:bodyPr>
          <a:lstStyle/>
          <a:p>
            <a:r>
              <a:rPr lang="hu-HU" dirty="0" smtClean="0"/>
              <a:t>Kulturális helyzet szerinti megoszlás – írni-olvasni tudás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01624" y="1470274"/>
            <a:ext cx="8446839" cy="51270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UNESCO – (1965) szeptember 08. az írástudatlanság napja</a:t>
            </a:r>
          </a:p>
          <a:p>
            <a:pPr marL="0" indent="0">
              <a:buNone/>
            </a:pPr>
            <a:r>
              <a:rPr lang="hu-HU" sz="2000" dirty="0" smtClean="0"/>
              <a:t>- cél: 2000-2015 között -50% legyen, 2030-ra megszűnjön</a:t>
            </a:r>
          </a:p>
          <a:p>
            <a:pPr marL="0" indent="0">
              <a:buNone/>
            </a:pPr>
            <a:r>
              <a:rPr lang="hu-HU" sz="2000" dirty="0" smtClean="0"/>
              <a:t>- ma: 10%  - 750 millió fő (277 millió férfi és 473 millió nő)</a:t>
            </a:r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Funkcionális analfabéták: </a:t>
            </a:r>
          </a:p>
          <a:p>
            <a:pPr marL="0" indent="0">
              <a:buNone/>
            </a:pPr>
            <a:r>
              <a:rPr lang="hu-HU" sz="2000" dirty="0" smtClean="0"/>
              <a:t>- Magyarországon a népesség 16-33%-a</a:t>
            </a:r>
          </a:p>
          <a:p>
            <a:pPr marL="0" indent="0">
              <a:buNone/>
            </a:pPr>
            <a:r>
              <a:rPr lang="hu-HU" sz="2000" dirty="0" smtClean="0"/>
              <a:t>- Pisa teszt - 27/35</a:t>
            </a: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100" name="Picture 4" descr="https://upload.wikimedia.org/wikipedia/commons/thumb/c/cf/Literacy_rate_world.svg/300px-Literacy_rate_world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64904"/>
            <a:ext cx="6552728" cy="2880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845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>
            <a:normAutofit/>
          </a:bodyPr>
          <a:lstStyle/>
          <a:p>
            <a:r>
              <a:rPr lang="hu-HU" dirty="0"/>
              <a:t>Kulturális helyzet szerinti megoszlás –</a:t>
            </a:r>
            <a:br>
              <a:rPr lang="hu-HU" dirty="0"/>
            </a:br>
            <a:r>
              <a:rPr lang="hu-HU" dirty="0"/>
              <a:t>iskolázottság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</a:pPr>
            <a:r>
              <a:rPr lang="hu-HU" sz="2400" dirty="0"/>
              <a:t>j</a:t>
            </a:r>
            <a:r>
              <a:rPr lang="hu-HU" sz="2400" dirty="0" smtClean="0"/>
              <a:t>elentős növekedés</a:t>
            </a:r>
          </a:p>
          <a:p>
            <a:pPr>
              <a:buFontTx/>
              <a:buChar char="-"/>
            </a:pPr>
            <a:r>
              <a:rPr lang="hu-HU" sz="2400" dirty="0"/>
              <a:t>s</a:t>
            </a:r>
            <a:r>
              <a:rPr lang="hu-HU" sz="2400" dirty="0" smtClean="0"/>
              <a:t>zakokban átrendeződés</a:t>
            </a:r>
          </a:p>
          <a:p>
            <a:pPr>
              <a:buFontTx/>
              <a:buChar char="-"/>
            </a:pPr>
            <a:r>
              <a:rPr lang="hu-HU" sz="2400" dirty="0" smtClean="0"/>
              <a:t>Tankötelezettség hatása</a:t>
            </a:r>
          </a:p>
          <a:p>
            <a:pPr marL="2286000" lvl="5" indent="0">
              <a:buNone/>
            </a:pPr>
            <a:endParaRPr lang="hu-HU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endParaRPr lang="hu-HU" sz="800" dirty="0" smtClean="0"/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r>
              <a:rPr lang="hu-HU" sz="800" dirty="0" smtClean="0"/>
              <a:t>			</a:t>
            </a:r>
          </a:p>
          <a:p>
            <a:pPr marL="2286000" lvl="5" indent="0">
              <a:buNone/>
            </a:pPr>
            <a:endParaRPr lang="hu-HU" sz="800" dirty="0"/>
          </a:p>
          <a:p>
            <a:pPr marL="2286000" lvl="5" indent="0">
              <a:buNone/>
            </a:pPr>
            <a:r>
              <a:rPr lang="hu-HU" sz="800" dirty="0" smtClean="0"/>
              <a:t>			</a:t>
            </a:r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</a:t>
            </a:r>
            <a:r>
              <a:rPr lang="hu-HU" sz="900" dirty="0" smtClean="0"/>
              <a:t>   </a:t>
            </a:r>
          </a:p>
          <a:p>
            <a:pPr marL="2286000" lvl="5" indent="0">
              <a:buNone/>
            </a:pPr>
            <a:endParaRPr lang="hu-HU" sz="900" dirty="0"/>
          </a:p>
          <a:p>
            <a:pPr marL="2286000" lvl="5" indent="0">
              <a:buNone/>
            </a:pPr>
            <a:endParaRPr lang="hu-HU" sz="900" dirty="0"/>
          </a:p>
          <a:p>
            <a:pPr marL="2286000" lvl="5" indent="0">
              <a:buNone/>
            </a:pPr>
            <a:r>
              <a:rPr lang="hu-HU" sz="900" dirty="0" smtClean="0"/>
              <a:t>			   </a:t>
            </a:r>
            <a:r>
              <a:rPr lang="hu-HU" sz="2200" dirty="0" smtClean="0"/>
              <a:t>Miskolc:  1% nulla osztály</a:t>
            </a:r>
          </a:p>
          <a:p>
            <a:pPr marL="2286000" lvl="5" indent="0">
              <a:buNone/>
            </a:pPr>
            <a:r>
              <a:rPr lang="hu-HU" sz="900" dirty="0"/>
              <a:t>	</a:t>
            </a:r>
            <a:r>
              <a:rPr lang="hu-HU" sz="900" dirty="0" smtClean="0"/>
              <a:t>			  </a:t>
            </a:r>
            <a:r>
              <a:rPr lang="hu-HU" sz="2200" dirty="0" smtClean="0"/>
              <a:t>30% 8 általános</a:t>
            </a:r>
          </a:p>
          <a:p>
            <a:pPr marL="2286000" lvl="5" indent="0">
              <a:buNone/>
            </a:pPr>
            <a:r>
              <a:rPr lang="hu-HU" sz="900" dirty="0"/>
              <a:t>	</a:t>
            </a:r>
            <a:r>
              <a:rPr lang="hu-HU" sz="900" dirty="0" smtClean="0"/>
              <a:t>			  </a:t>
            </a:r>
            <a:r>
              <a:rPr lang="hu-HU" sz="2200" dirty="0" smtClean="0"/>
              <a:t>15% szakmai</a:t>
            </a:r>
          </a:p>
          <a:p>
            <a:pPr marL="2286000" lvl="5" indent="0">
              <a:buNone/>
            </a:pPr>
            <a:r>
              <a:rPr lang="hu-HU" sz="900" dirty="0"/>
              <a:t>	</a:t>
            </a:r>
            <a:r>
              <a:rPr lang="hu-HU" sz="900" dirty="0" smtClean="0"/>
              <a:t>			   </a:t>
            </a:r>
            <a:r>
              <a:rPr lang="hu-HU" sz="2200" dirty="0" smtClean="0"/>
              <a:t>35% érettségi</a:t>
            </a:r>
          </a:p>
          <a:p>
            <a:pPr marL="2286000" lvl="5" indent="0">
              <a:buNone/>
            </a:pPr>
            <a:r>
              <a:rPr lang="hu-HU" sz="900" dirty="0"/>
              <a:t>	</a:t>
            </a:r>
            <a:r>
              <a:rPr lang="hu-HU" sz="900" dirty="0" smtClean="0"/>
              <a:t>			  </a:t>
            </a:r>
            <a:r>
              <a:rPr lang="hu-HU" sz="2200" dirty="0" smtClean="0"/>
              <a:t>19% felsőfokú</a:t>
            </a:r>
            <a:endParaRPr lang="hu-HU" sz="900" dirty="0" smtClean="0"/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	</a:t>
            </a:r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</a:t>
            </a:r>
          </a:p>
          <a:p>
            <a:pPr marL="2286000" lvl="5" indent="0">
              <a:buNone/>
            </a:pPr>
            <a:r>
              <a:rPr lang="hu-HU" sz="800" dirty="0"/>
              <a:t>	</a:t>
            </a:r>
            <a:r>
              <a:rPr lang="hu-HU" sz="800" dirty="0" smtClean="0"/>
              <a:t>		</a:t>
            </a:r>
            <a:endParaRPr lang="hu-HU" sz="2400" dirty="0" smtClean="0"/>
          </a:p>
          <a:p>
            <a:pPr marL="2286000" lvl="5" indent="0">
              <a:buNone/>
            </a:pPr>
            <a:endParaRPr lang="hu-HU" sz="8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 lvl="8">
              <a:buFontTx/>
              <a:buChar char="-"/>
            </a:pPr>
            <a:endParaRPr lang="hu-HU" sz="800" dirty="0" smtClean="0"/>
          </a:p>
          <a:p>
            <a:pPr marL="3657600" lvl="8" indent="0">
              <a:buNone/>
            </a:pPr>
            <a:endParaRPr lang="hu-HU" sz="800" dirty="0" smtClean="0"/>
          </a:p>
          <a:p>
            <a:pPr>
              <a:buFontTx/>
              <a:buChar char="-"/>
            </a:pPr>
            <a:endParaRPr lang="hu-HU" sz="2000" dirty="0"/>
          </a:p>
          <a:p>
            <a:pPr>
              <a:buFontTx/>
              <a:buChar char="-"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4361" y="1412776"/>
            <a:ext cx="4322439" cy="2542252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89" y="4142452"/>
            <a:ext cx="4268027" cy="26031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7200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516499" cy="936104"/>
          </a:xfrm>
        </p:spPr>
        <p:txBody>
          <a:bodyPr/>
          <a:lstStyle/>
          <a:p>
            <a:r>
              <a:rPr lang="hu-HU" dirty="0"/>
              <a:t>Kulturális helyzet szerinti megoszlás – nyelvismeret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/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>
              <a:buFontTx/>
              <a:buChar char="-"/>
            </a:pPr>
            <a:endParaRPr lang="hu-HU" sz="20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866" y="1412776"/>
            <a:ext cx="3610744" cy="52451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402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868427" cy="936104"/>
          </a:xfrm>
        </p:spPr>
        <p:txBody>
          <a:bodyPr/>
          <a:lstStyle/>
          <a:p>
            <a:r>
              <a:rPr lang="hu-HU" dirty="0" smtClean="0"/>
              <a:t>Vallási felekezethez tartozás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9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-</a:t>
            </a:r>
            <a:r>
              <a:rPr lang="hu-HU" dirty="0" smtClean="0"/>
              <a:t> </a:t>
            </a:r>
            <a:r>
              <a:rPr lang="hu-HU" sz="2000" dirty="0" smtClean="0"/>
              <a:t>Magyarország:			Miskolc:</a:t>
            </a:r>
          </a:p>
          <a:p>
            <a:pPr marL="0" indent="0">
              <a:buNone/>
            </a:pPr>
            <a:r>
              <a:rPr lang="hu-HU" sz="2000" dirty="0" smtClean="0"/>
              <a:t>    római katolikus 37%			29%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református 12%			15%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evangélikus 2%			  1%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görög katolikus 2%		 	  4%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felekezethez nem tartozó 18%	</a:t>
            </a:r>
            <a:r>
              <a:rPr lang="hu-HU" sz="2000" dirty="0" err="1" smtClean="0"/>
              <a:t>18%</a:t>
            </a: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-   EU: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felekezethez tartozó 52%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a maga módján vallásos 27%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felekezethez nem tartozó 21%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  (hisz Istenben – Málta 95%, Észtország 16%)</a:t>
            </a:r>
          </a:p>
          <a:p>
            <a:pPr marL="0" indent="0">
              <a:buNone/>
            </a:pPr>
            <a:endParaRPr lang="hu-HU" sz="1600" dirty="0"/>
          </a:p>
        </p:txBody>
      </p:sp>
    </p:spTree>
    <p:extLst>
      <p:ext uri="{BB962C8B-B14F-4D97-AF65-F5344CB8AC3E}">
        <p14:creationId xmlns="" xmlns:p14="http://schemas.microsoft.com/office/powerpoint/2010/main" val="122314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796419" cy="936104"/>
          </a:xfrm>
        </p:spPr>
        <p:txBody>
          <a:bodyPr/>
          <a:lstStyle/>
          <a:p>
            <a:r>
              <a:rPr lang="hu-HU" dirty="0" smtClean="0"/>
              <a:t>nemzetiségek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Magyarország:</a:t>
            </a:r>
          </a:p>
          <a:p>
            <a:pPr marL="0" indent="0">
              <a:buNone/>
            </a:pPr>
            <a:r>
              <a:rPr lang="hu-HU" sz="2000" dirty="0" smtClean="0"/>
              <a:t>   nemzeti kisebbségek 3,5%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etnikai kisebbség 4,1%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</a:t>
            </a:r>
          </a:p>
          <a:p>
            <a:pPr marL="0" indent="0">
              <a:buNone/>
            </a:pPr>
            <a:r>
              <a:rPr lang="hu-HU" sz="2000" dirty="0" smtClean="0"/>
              <a:t>- Miskolc:</a:t>
            </a:r>
          </a:p>
          <a:p>
            <a:pPr marL="0" indent="0">
              <a:buNone/>
            </a:pPr>
            <a:r>
              <a:rPr lang="hu-HU" sz="2000" dirty="0" smtClean="0"/>
              <a:t>   nemzeti kisebbségek 1,5%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etnikai kisebbség 3,7%</a:t>
            </a:r>
          </a:p>
          <a:p>
            <a:pPr marL="0" indent="0">
              <a:buNone/>
            </a:pPr>
            <a:r>
              <a:rPr lang="hu-HU" sz="2000" dirty="0"/>
              <a:t> </a:t>
            </a:r>
            <a:r>
              <a:rPr lang="hu-HU" sz="2000" dirty="0" smtClean="0"/>
              <a:t>  </a:t>
            </a:r>
          </a:p>
          <a:p>
            <a:pPr marL="0" indent="0">
              <a:buNone/>
            </a:pPr>
            <a:r>
              <a:rPr lang="hu-HU" sz="2000" dirty="0" smtClean="0"/>
              <a:t>- EU:</a:t>
            </a:r>
          </a:p>
          <a:p>
            <a:pPr marL="0" indent="0">
              <a:buNone/>
            </a:pPr>
            <a:r>
              <a:rPr lang="hu-HU" sz="2000" dirty="0" smtClean="0"/>
              <a:t>  50 millió fő – 10%</a:t>
            </a: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9952" y="1268760"/>
            <a:ext cx="4248472" cy="272566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333" y="4030249"/>
            <a:ext cx="4043075" cy="26642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068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Gazdasági sajátosságok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68149" y="1600200"/>
            <a:ext cx="8435280" cy="48531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1800" dirty="0" smtClean="0"/>
              <a:t>- aktívak / inaktívak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foglalkoztatottak 62% (60%) </a:t>
            </a:r>
          </a:p>
          <a:p>
            <a:pPr marL="0" indent="0">
              <a:buNone/>
            </a:pPr>
            <a:r>
              <a:rPr lang="hu-HU" sz="1800" dirty="0" smtClean="0"/>
              <a:t>     munkanélküliek 3% (5%)</a:t>
            </a:r>
          </a:p>
          <a:p>
            <a:pPr marL="0" indent="0">
              <a:buNone/>
            </a:pPr>
            <a:r>
              <a:rPr lang="hu-HU" sz="1800" dirty="0" smtClean="0"/>
              <a:t>     inaktív keresők, eltartottak</a:t>
            </a:r>
          </a:p>
          <a:p>
            <a:pPr marL="0" indent="0">
              <a:buNone/>
            </a:pPr>
            <a:r>
              <a:rPr lang="hu-HU" sz="1800" dirty="0"/>
              <a:t>	</a:t>
            </a: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- foglalkozási szerkezet / átrétegződés</a:t>
            </a:r>
          </a:p>
          <a:p>
            <a:pPr marL="0" indent="0">
              <a:buNone/>
            </a:pPr>
            <a:r>
              <a:rPr lang="hu-HU" sz="1800" dirty="0" smtClean="0"/>
              <a:t>     mezőgazdaság 55%  </a:t>
            </a:r>
            <a:r>
              <a:rPr lang="hu-HU" sz="1800" dirty="0" smtClean="0">
                <a:sym typeface="Symbol" panose="05050102010706020507" pitchFamily="18" charset="2"/>
              </a:rPr>
              <a:t></a:t>
            </a:r>
            <a:r>
              <a:rPr lang="hu-HU" sz="1800" dirty="0" smtClean="0"/>
              <a:t>  10%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ipar 25%  </a:t>
            </a:r>
            <a:r>
              <a:rPr lang="hu-HU" sz="1800" dirty="0" smtClean="0">
                <a:sym typeface="Symbol" panose="05050102010706020507" pitchFamily="18" charset="2"/>
              </a:rPr>
              <a:t></a:t>
            </a:r>
            <a:r>
              <a:rPr lang="hu-HU" sz="1800" dirty="0" smtClean="0"/>
              <a:t>  30%</a:t>
            </a:r>
          </a:p>
          <a:p>
            <a:pPr marL="0" indent="0">
              <a:buNone/>
            </a:pPr>
            <a:r>
              <a:rPr lang="hu-HU" sz="1800" dirty="0"/>
              <a:t> </a:t>
            </a:r>
            <a:r>
              <a:rPr lang="hu-HU" sz="1800" dirty="0" smtClean="0"/>
              <a:t>    szolgáltatás 20%  </a:t>
            </a:r>
            <a:r>
              <a:rPr lang="hu-HU" sz="1800" dirty="0" smtClean="0">
                <a:sym typeface="Symbol" panose="05050102010706020507" pitchFamily="18" charset="2"/>
              </a:rPr>
              <a:t></a:t>
            </a:r>
            <a:r>
              <a:rPr lang="hu-HU" sz="1800" dirty="0" smtClean="0"/>
              <a:t>  60%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- foglalkozás</a:t>
            </a:r>
          </a:p>
          <a:p>
            <a:pPr marL="0" indent="0">
              <a:buNone/>
            </a:pPr>
            <a:r>
              <a:rPr lang="hu-HU" sz="1800" dirty="0" smtClean="0"/>
              <a:t>     szellemi 43% (40%) - fizikai 57% (60%)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- alkalmazás minősége</a:t>
            </a:r>
          </a:p>
          <a:p>
            <a:pPr marL="0" indent="0">
              <a:buNone/>
            </a:pPr>
            <a:r>
              <a:rPr lang="hu-HU" sz="1800" dirty="0" smtClean="0"/>
              <a:t>     alkalmazott 89% - önálló 11%</a:t>
            </a:r>
            <a:endParaRPr lang="hu-HU" sz="1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5" y="1600200"/>
            <a:ext cx="4375444" cy="29038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0977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7580395" cy="936104"/>
          </a:xfrm>
        </p:spPr>
        <p:txBody>
          <a:bodyPr/>
          <a:lstStyle/>
          <a:p>
            <a:r>
              <a:rPr lang="hu-HU" dirty="0" smtClean="0"/>
              <a:t>Urbanizáció, településszerkezet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600200"/>
            <a:ext cx="8517632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/>
              <a:t>     </a:t>
            </a:r>
            <a:r>
              <a:rPr lang="hu-HU" sz="2000" dirty="0" smtClean="0"/>
              <a:t>%</a:t>
            </a:r>
            <a:r>
              <a:rPr lang="hu-HU" dirty="0" smtClean="0"/>
              <a:t>	</a:t>
            </a:r>
            <a:r>
              <a:rPr lang="hu-HU" sz="2000" dirty="0" smtClean="0"/>
              <a:t>       1m</a:t>
            </a:r>
            <a:r>
              <a:rPr lang="hu-HU" sz="2000" dirty="0" smtClean="0">
                <a:sym typeface="Symbol" panose="05050102010706020507" pitchFamily="18" charset="2"/>
              </a:rPr>
              <a:t></a:t>
            </a:r>
            <a:r>
              <a:rPr lang="hu-HU" sz="2000" dirty="0" smtClean="0"/>
              <a:t>   </a:t>
            </a:r>
            <a:r>
              <a:rPr lang="hu-HU" sz="2000" dirty="0" err="1" smtClean="0"/>
              <a:t>1m</a:t>
            </a:r>
            <a:r>
              <a:rPr lang="hu-HU" sz="2000" dirty="0" smtClean="0">
                <a:sym typeface="Symbol" panose="05050102010706020507" pitchFamily="18" charset="2"/>
              </a:rPr>
              <a:t>     f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     1900         2       12      86</a:t>
            </a:r>
          </a:p>
          <a:p>
            <a:pPr marL="0" indent="0">
              <a:buNone/>
            </a:pPr>
            <a:r>
              <a:rPr lang="hu-HU" sz="2000" dirty="0" smtClean="0"/>
              <a:t>     1950         8        21     71</a:t>
            </a:r>
          </a:p>
          <a:p>
            <a:pPr marL="0" indent="0">
              <a:buNone/>
            </a:pPr>
            <a:r>
              <a:rPr lang="hu-HU" sz="2000" dirty="0" smtClean="0"/>
              <a:t>     1990        19       28     53</a:t>
            </a:r>
          </a:p>
          <a:p>
            <a:pPr marL="0" indent="0">
              <a:buNone/>
            </a:pPr>
            <a:r>
              <a:rPr lang="hu-HU" sz="2000" dirty="0" smtClean="0"/>
              <a:t>     2020        27       35     38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Miskolci agglomeráció – 40 település</a:t>
            </a:r>
          </a:p>
          <a:p>
            <a:pPr marL="0" indent="0">
              <a:buNone/>
            </a:pPr>
            <a:r>
              <a:rPr lang="hu-HU" sz="2000" dirty="0" smtClean="0"/>
              <a:t>Miskolc – 19 önkormányzati körzet</a:t>
            </a:r>
          </a:p>
          <a:p>
            <a:pPr>
              <a:buFontTx/>
              <a:buChar char="-"/>
            </a:pPr>
            <a:r>
              <a:rPr lang="hu-HU" sz="2000" dirty="0"/>
              <a:t>b</a:t>
            </a:r>
            <a:r>
              <a:rPr lang="hu-HU" sz="2000" dirty="0" smtClean="0"/>
              <a:t>elváros </a:t>
            </a:r>
            <a:endParaRPr lang="hu-HU" sz="2000" dirty="0"/>
          </a:p>
          <a:p>
            <a:pPr>
              <a:buFontTx/>
              <a:buChar char="-"/>
            </a:pPr>
            <a:r>
              <a:rPr lang="hu-HU" sz="2000" dirty="0"/>
              <a:t>l</a:t>
            </a:r>
            <a:r>
              <a:rPr lang="hu-HU" sz="2000" dirty="0" smtClean="0"/>
              <a:t>akótelepek</a:t>
            </a:r>
          </a:p>
          <a:p>
            <a:pPr>
              <a:buFontTx/>
              <a:buChar char="-"/>
            </a:pPr>
            <a:r>
              <a:rPr lang="hu-HU" sz="2000" dirty="0"/>
              <a:t>c</a:t>
            </a:r>
            <a:r>
              <a:rPr lang="hu-HU" sz="2000" dirty="0" smtClean="0"/>
              <a:t>saládi házas övezetek (Tóth Pál)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3933056"/>
            <a:ext cx="4176464" cy="271587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474" y="1340768"/>
            <a:ext cx="3784677" cy="24552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790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lélekszám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„Valamely 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terület lakóinak, 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illetve valamely 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közösséget alkotó csoport tagjainak a száma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.” (A magyar nyelv értelmező szótára)</a:t>
            </a:r>
          </a:p>
          <a:p>
            <a:pPr marL="0" indent="0" algn="just">
              <a:buNone/>
            </a:pPr>
            <a:endParaRPr lang="hu-HU" sz="2400" dirty="0" smtClean="0">
              <a:latin typeface="+mj-lt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„Személyek </a:t>
            </a:r>
            <a:r>
              <a:rPr lang="hu-HU" sz="2400" dirty="0">
                <a:latin typeface="+mj-lt"/>
                <a:cs typeface="Times New Roman" panose="02020603050405020304" pitchFamily="18" charset="0"/>
              </a:rPr>
              <a:t>mennyisége, akik egy területen, településen laknak, illetve egy közösséghez, csoporthoz tartoznak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.” (</a:t>
            </a:r>
            <a:r>
              <a:rPr lang="hu-HU" sz="2400" dirty="0" err="1" smtClean="0">
                <a:latin typeface="+mj-lt"/>
                <a:cs typeface="Times New Roman" panose="02020603050405020304" pitchFamily="18" charset="0"/>
              </a:rPr>
              <a:t>wikiszótár</a:t>
            </a:r>
            <a:r>
              <a:rPr lang="hu-HU" sz="2400" dirty="0" smtClean="0"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indent="0" algn="just">
              <a:buNone/>
            </a:pPr>
            <a:endParaRPr lang="hu-HU" sz="2400" dirty="0" smtClean="0">
              <a:latin typeface="+mj-lt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hu-HU" sz="2400" dirty="0">
                <a:latin typeface="+mj-lt"/>
                <a:cs typeface="Times New Roman" panose="02020603050405020304" pitchFamily="18" charset="0"/>
              </a:rPr>
              <a:t>Minden ország rendszeres időközönként népszámlálással ellenőrzi, mennyi a lélekszáma.</a:t>
            </a:r>
          </a:p>
        </p:txBody>
      </p:sp>
    </p:spTree>
    <p:extLst>
      <p:ext uri="{BB962C8B-B14F-4D97-AF65-F5344CB8AC3E}">
        <p14:creationId xmlns="" xmlns:p14="http://schemas.microsoft.com/office/powerpoint/2010/main" val="31770422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házasságok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423035"/>
            <a:ext cx="8604448" cy="5174317"/>
          </a:xfrm>
        </p:spPr>
        <p:txBody>
          <a:bodyPr/>
          <a:lstStyle/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 err="1" smtClean="0"/>
              <a:t>poligínia</a:t>
            </a:r>
            <a:r>
              <a:rPr lang="hu-HU" sz="2000" dirty="0" smtClean="0"/>
              <a:t> - poliandria</a:t>
            </a:r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 err="1" smtClean="0"/>
              <a:t>homogámia</a:t>
            </a:r>
            <a:r>
              <a:rPr lang="hu-HU" sz="2000" dirty="0" smtClean="0"/>
              <a:t> - heterogámia</a:t>
            </a:r>
          </a:p>
          <a:p>
            <a:pPr marL="0" indent="0">
              <a:buNone/>
            </a:pPr>
            <a:r>
              <a:rPr lang="hu-HU" sz="2000" dirty="0" smtClean="0"/>
              <a:t>- </a:t>
            </a:r>
            <a:r>
              <a:rPr lang="hu-HU" sz="2000" dirty="0" err="1" smtClean="0"/>
              <a:t>protogámia</a:t>
            </a:r>
            <a:r>
              <a:rPr lang="hu-HU" sz="2000" dirty="0" smtClean="0"/>
              <a:t> - </a:t>
            </a:r>
            <a:r>
              <a:rPr lang="hu-HU" sz="2000" dirty="0" err="1" smtClean="0"/>
              <a:t>palingámia</a:t>
            </a:r>
            <a:endParaRPr lang="hu-HU" sz="2000" dirty="0" smtClean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- válás / özvegyülés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  <a:p>
            <a:pPr marL="0" indent="0">
              <a:buNone/>
            </a:pPr>
            <a:r>
              <a:rPr lang="hu-HU" sz="2000" dirty="0" smtClean="0"/>
              <a:t>Miskolc:</a:t>
            </a:r>
          </a:p>
          <a:p>
            <a:pPr>
              <a:buFontTx/>
              <a:buChar char="-"/>
            </a:pPr>
            <a:r>
              <a:rPr lang="hu-HU" sz="2000" dirty="0" smtClean="0"/>
              <a:t>4,5 nyers házasságkötés</a:t>
            </a:r>
          </a:p>
          <a:p>
            <a:pPr>
              <a:buFontTx/>
              <a:buChar char="-"/>
            </a:pPr>
            <a:r>
              <a:rPr lang="hu-HU" sz="2000" dirty="0" smtClean="0"/>
              <a:t>2,3 nyers válás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969841742"/>
              </p:ext>
            </p:extLst>
          </p:nvPr>
        </p:nvGraphicFramePr>
        <p:xfrm>
          <a:off x="4072896" y="2276875"/>
          <a:ext cx="4783072" cy="338437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65990"/>
                <a:gridCol w="1166009"/>
                <a:gridCol w="1542963"/>
                <a:gridCol w="1408110"/>
              </a:tblGrid>
              <a:tr h="115608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Nyers házasságkötési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arányszám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Az először házasodók a házasságkötések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százalékában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Nyers válási arányszám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8,9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</a:t>
                      </a:r>
                      <a:r>
                        <a:rPr lang="hu-HU" sz="12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71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2,6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6,4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1832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5,3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hu-HU" sz="11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  <a:endParaRPr lang="hu-HU" sz="11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6131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 smtClean="0"/>
              <a:t>Termékenység, születések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47989" y="1600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/>
              <a:t>Miskolc:</a:t>
            </a:r>
          </a:p>
          <a:p>
            <a:pPr>
              <a:buFontTx/>
              <a:buChar char="-"/>
            </a:pPr>
            <a:r>
              <a:rPr lang="hu-HU" sz="2000" dirty="0" smtClean="0"/>
              <a:t>1362 fő születés</a:t>
            </a:r>
            <a:endParaRPr lang="hu-HU" sz="2000" dirty="0"/>
          </a:p>
          <a:p>
            <a:pPr>
              <a:buFontTx/>
              <a:buChar char="-"/>
            </a:pPr>
            <a:r>
              <a:rPr lang="hu-HU" sz="2000" dirty="0" smtClean="0"/>
              <a:t>8,7 </a:t>
            </a:r>
            <a:r>
              <a:rPr lang="hu-HU" sz="2000" dirty="0" err="1" smtClean="0"/>
              <a:t>élveszületés</a:t>
            </a:r>
            <a:endParaRPr lang="hu-HU" sz="2000" dirty="0" smtClean="0"/>
          </a:p>
          <a:p>
            <a:pPr>
              <a:buFontTx/>
              <a:buChar char="-"/>
            </a:pPr>
            <a:r>
              <a:rPr lang="hu-HU" sz="2000" dirty="0" smtClean="0"/>
              <a:t>1,31 </a:t>
            </a:r>
            <a:r>
              <a:rPr lang="hu-HU" sz="2000" dirty="0" err="1"/>
              <a:t>t</a:t>
            </a:r>
            <a:r>
              <a:rPr lang="hu-HU" sz="2000" dirty="0" err="1" smtClean="0"/>
              <a:t>ta</a:t>
            </a:r>
            <a:r>
              <a:rPr lang="hu-HU" sz="2000" dirty="0" smtClean="0"/>
              <a:t> </a:t>
            </a:r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2000" dirty="0"/>
          </a:p>
        </p:txBody>
      </p:sp>
      <p:graphicFrame>
        <p:nvGraphicFramePr>
          <p:cNvPr id="7" name="Táblázat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70363417"/>
              </p:ext>
            </p:extLst>
          </p:nvPr>
        </p:nvGraphicFramePr>
        <p:xfrm>
          <a:off x="447990" y="4000454"/>
          <a:ext cx="4556058" cy="268224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584808"/>
                <a:gridCol w="802411"/>
                <a:gridCol w="1128813"/>
                <a:gridCol w="1101615"/>
                <a:gridCol w="938411"/>
              </a:tblGrid>
              <a:tr h="5908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Születések száma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Élveszületések száma ezer lakosra (205.!!!)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Teljes termékenységi arányszám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Bruttó reprodukciós együttható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146461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151819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148673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1,91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0,937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125679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0,900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97597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0,643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97047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0,636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  <a:tr h="224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95361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0,726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D"/>
                    </a:solidFill>
                  </a:tcPr>
                </a:tc>
              </a:tr>
            </a:tbl>
          </a:graphicData>
        </a:graphic>
      </p:graphicFrame>
      <p:pic>
        <p:nvPicPr>
          <p:cNvPr id="11" name="Kép 10"/>
          <p:cNvPicPr/>
          <p:nvPr/>
        </p:nvPicPr>
        <p:blipFill>
          <a:blip r:embed="rId2"/>
          <a:stretch>
            <a:fillRect/>
          </a:stretch>
        </p:blipFill>
        <p:spPr>
          <a:xfrm>
            <a:off x="4572000" y="1484784"/>
            <a:ext cx="4105589" cy="23762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094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238811" cy="936104"/>
          </a:xfrm>
        </p:spPr>
        <p:txBody>
          <a:bodyPr/>
          <a:lstStyle/>
          <a:p>
            <a:r>
              <a:rPr lang="hu-HU" dirty="0" smtClean="0"/>
              <a:t>Népesedés - magyarázatok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hu-HU" sz="2800" dirty="0"/>
              <a:t>Populációbiológia – Malthus, Pearl, </a:t>
            </a:r>
            <a:r>
              <a:rPr lang="hu-HU" sz="2800" dirty="0" smtClean="0"/>
              <a:t>eugenetika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Demográfiai átmenet </a:t>
            </a:r>
            <a:r>
              <a:rPr lang="hu-HU" sz="2800" dirty="0" smtClean="0"/>
              <a:t>elmélete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Közgazdasági </a:t>
            </a:r>
            <a:r>
              <a:rPr lang="hu-HU" sz="2800" dirty="0" smtClean="0"/>
              <a:t>elméletek</a:t>
            </a:r>
          </a:p>
          <a:p>
            <a:pPr marL="0" indent="0">
              <a:buNone/>
            </a:pPr>
            <a:endParaRPr lang="hu-HU" sz="2800" dirty="0"/>
          </a:p>
          <a:p>
            <a:pPr>
              <a:buFontTx/>
              <a:buChar char="-"/>
            </a:pPr>
            <a:r>
              <a:rPr lang="hu-HU" sz="2800" dirty="0"/>
              <a:t>Szociológiai elméletek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500961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Halandóság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8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1800" dirty="0" smtClean="0"/>
              <a:t>Meddig élünk? nem, kor, végzettség, lakóhely</a:t>
            </a:r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													</a:t>
            </a:r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endParaRPr lang="hu-HU" sz="1800" dirty="0"/>
          </a:p>
          <a:p>
            <a:pPr marL="0" indent="0">
              <a:buNone/>
            </a:pPr>
            <a:endParaRPr lang="hu-HU" sz="1800" dirty="0" smtClean="0"/>
          </a:p>
          <a:p>
            <a:pPr marL="0" indent="0">
              <a:buNone/>
            </a:pPr>
            <a:r>
              <a:rPr lang="hu-HU" sz="1800" dirty="0" smtClean="0"/>
              <a:t>Miskolc:</a:t>
            </a:r>
          </a:p>
          <a:p>
            <a:pPr marL="0" indent="0">
              <a:buNone/>
            </a:pPr>
            <a:r>
              <a:rPr lang="hu-HU" sz="1800" dirty="0" smtClean="0"/>
              <a:t>- 14,4 halálozások</a:t>
            </a:r>
          </a:p>
          <a:p>
            <a:pPr marL="0" indent="0">
              <a:buNone/>
            </a:pPr>
            <a:r>
              <a:rPr lang="hu-HU" sz="1800" dirty="0" smtClean="0"/>
              <a:t>- 2301 halálozás</a:t>
            </a:r>
          </a:p>
          <a:p>
            <a:pPr marL="0" indent="0">
              <a:buNone/>
            </a:pPr>
            <a:r>
              <a:rPr lang="hu-HU" sz="1800" dirty="0" smtClean="0"/>
              <a:t>- 70,1 év férfiak és 77,6 év nők					</a:t>
            </a:r>
            <a:endParaRPr lang="hu-HU" sz="2400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42123201"/>
              </p:ext>
            </p:extLst>
          </p:nvPr>
        </p:nvGraphicFramePr>
        <p:xfrm>
          <a:off x="539552" y="2132855"/>
          <a:ext cx="3960441" cy="293309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91917"/>
                <a:gridCol w="791917"/>
                <a:gridCol w="791917"/>
                <a:gridCol w="792345"/>
                <a:gridCol w="792345"/>
              </a:tblGrid>
              <a:tr h="101285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Év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Férfiak halandósága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Nők halandósága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Halálozások száma ezer </a:t>
                      </a:r>
                      <a:r>
                        <a:rPr lang="hu-H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lakosra (16.!)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Csecsemő-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halálozás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1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(177.!)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1960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65,89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70,10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66,31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72,08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11,6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1980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65,45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72,70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1990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73,71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14,8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2001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68,15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76,46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70,93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78,23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7190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72,43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79,21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hu-H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hu-H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hu-H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16" y="1772817"/>
            <a:ext cx="4248472" cy="43924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1655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Migráció - kivándorlás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7504" y="1340768"/>
            <a:ext cx="8579296" cy="4785395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					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	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59" y="1351663"/>
            <a:ext cx="3982393" cy="218521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921" y="3521947"/>
            <a:ext cx="5185420" cy="3183185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725022" y="1554195"/>
            <a:ext cx="337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Miskolc: </a:t>
            </a:r>
          </a:p>
          <a:p>
            <a:pPr>
              <a:buFontTx/>
              <a:buChar char="-"/>
            </a:pPr>
            <a:r>
              <a:rPr lang="hu-HU" dirty="0"/>
              <a:t>belföldi odavándorlás 38,8</a:t>
            </a:r>
          </a:p>
          <a:p>
            <a:pPr>
              <a:buFontTx/>
              <a:buChar char="-"/>
            </a:pPr>
            <a:r>
              <a:rPr lang="hu-HU" dirty="0"/>
              <a:t>belföldi elvándorlás 41,2 </a:t>
            </a:r>
            <a:endParaRPr lang="hu-HU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345870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népesség változása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hu-HU" sz="2000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600201"/>
            <a:ext cx="7704856" cy="434907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1102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084451" cy="936104"/>
          </a:xfrm>
        </p:spPr>
        <p:txBody>
          <a:bodyPr/>
          <a:lstStyle/>
          <a:p>
            <a:r>
              <a:rPr lang="hu-HU" dirty="0" smtClean="0"/>
              <a:t>Be lehet, be kell avatkozni?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dirty="0" smtClean="0"/>
              <a:t>Irányok:</a:t>
            </a:r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 smtClean="0"/>
              <a:t>Eszközök:</a:t>
            </a:r>
          </a:p>
          <a:p>
            <a:pPr marL="0" indent="0">
              <a:buNone/>
            </a:pPr>
            <a:r>
              <a:rPr lang="hu-HU" sz="2400" dirty="0" smtClean="0"/>
              <a:t>- direkt</a:t>
            </a:r>
          </a:p>
          <a:p>
            <a:pPr marL="0" indent="0">
              <a:buNone/>
            </a:pPr>
            <a:r>
              <a:rPr lang="hu-HU" sz="2400" dirty="0" smtClean="0"/>
              <a:t>- indirekt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1520956505"/>
              </p:ext>
            </p:extLst>
          </p:nvPr>
        </p:nvGraphicFramePr>
        <p:xfrm>
          <a:off x="2195736" y="1600200"/>
          <a:ext cx="4920208" cy="2260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6196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4419600" cy="1440160"/>
          </a:xfrm>
        </p:spPr>
        <p:txBody>
          <a:bodyPr/>
          <a:lstStyle/>
          <a:p>
            <a:r>
              <a:rPr lang="hu-HU" dirty="0" smtClean="0"/>
              <a:t>KÖSZÖNÖM </a:t>
            </a:r>
            <a:br>
              <a:rPr lang="hu-HU" dirty="0" smtClean="0"/>
            </a:br>
            <a:r>
              <a:rPr lang="hu-HU" dirty="0" smtClean="0"/>
              <a:t>A FIGYELMET!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76672"/>
            <a:ext cx="1222851" cy="12192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6552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demográfia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dirty="0" smtClean="0"/>
              <a:t>= népességtudomány</a:t>
            </a:r>
            <a:r>
              <a:rPr lang="hu-HU" sz="2400" dirty="0"/>
              <a:t>, </a:t>
            </a:r>
            <a:r>
              <a:rPr lang="hu-HU" sz="2400" dirty="0" smtClean="0"/>
              <a:t>amely </a:t>
            </a:r>
            <a:r>
              <a:rPr lang="hu-HU" sz="2400" dirty="0"/>
              <a:t>sajátos módszerekkel </a:t>
            </a:r>
            <a:r>
              <a:rPr lang="hu-HU" sz="2400" dirty="0" smtClean="0"/>
              <a:t>vizsgálja a népesség:</a:t>
            </a:r>
          </a:p>
          <a:p>
            <a:pPr marL="0" indent="0">
              <a:buNone/>
            </a:pPr>
            <a:endParaRPr lang="hu-HU" sz="2400" dirty="0" smtClean="0"/>
          </a:p>
          <a:p>
            <a:pPr>
              <a:buFontTx/>
              <a:buChar char="-"/>
            </a:pPr>
            <a:r>
              <a:rPr lang="hu-HU" sz="2400" dirty="0"/>
              <a:t>s</a:t>
            </a:r>
            <a:r>
              <a:rPr lang="hu-HU" sz="2400" dirty="0" smtClean="0"/>
              <a:t>zámát;</a:t>
            </a:r>
          </a:p>
          <a:p>
            <a:pPr>
              <a:buFontTx/>
              <a:buChar char="-"/>
            </a:pPr>
            <a:r>
              <a:rPr lang="hu-HU" sz="2400" dirty="0"/>
              <a:t>ö</a:t>
            </a:r>
            <a:r>
              <a:rPr lang="hu-HU" sz="2400" dirty="0" smtClean="0"/>
              <a:t>sszetételét;</a:t>
            </a:r>
          </a:p>
          <a:p>
            <a:pPr>
              <a:buFontTx/>
              <a:buChar char="-"/>
            </a:pPr>
            <a:r>
              <a:rPr lang="hu-HU" sz="2400" dirty="0" smtClean="0"/>
              <a:t>a népesedés jelenségét és törvényszerűségeit;</a:t>
            </a:r>
          </a:p>
          <a:p>
            <a:pPr>
              <a:buFontTx/>
              <a:buChar char="-"/>
            </a:pPr>
            <a:endParaRPr lang="hu-HU" sz="2400" dirty="0" smtClean="0"/>
          </a:p>
          <a:p>
            <a:pPr marL="0" indent="0">
              <a:buNone/>
            </a:pPr>
            <a:r>
              <a:rPr lang="hu-HU" sz="2400" dirty="0"/>
              <a:t>é</a:t>
            </a:r>
            <a:r>
              <a:rPr lang="hu-HU" sz="2400" dirty="0" smtClean="0"/>
              <a:t>s mindezen </a:t>
            </a:r>
            <a:r>
              <a:rPr lang="hu-HU" sz="2400" dirty="0"/>
              <a:t>ismereteket a társadalmi-gazdasági fejlődés szolgálatába </a:t>
            </a:r>
            <a:r>
              <a:rPr lang="hu-HU" sz="2400" dirty="0" smtClean="0"/>
              <a:t>állítja. </a:t>
            </a:r>
            <a:endParaRPr lang="hu-HU" sz="24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310470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hu-HU" sz="2000" dirty="0" smtClean="0"/>
              <a:t>Primer:</a:t>
            </a:r>
          </a:p>
          <a:p>
            <a:pPr algn="just">
              <a:buFontTx/>
              <a:buChar char="-"/>
            </a:pPr>
            <a:r>
              <a:rPr lang="hu-HU" sz="2000" dirty="0"/>
              <a:t>n</a:t>
            </a:r>
            <a:r>
              <a:rPr lang="hu-HU" sz="2000" dirty="0" smtClean="0"/>
              <a:t>épszámlálás - 2011. személyi kérdőív, lakáskérdőív)</a:t>
            </a:r>
          </a:p>
          <a:p>
            <a:pPr algn="just">
              <a:buFontTx/>
              <a:buChar char="-"/>
            </a:pPr>
            <a:r>
              <a:rPr lang="hu-HU" sz="2000" dirty="0" err="1"/>
              <a:t>m</a:t>
            </a:r>
            <a:r>
              <a:rPr lang="hu-HU" sz="2000" dirty="0" err="1" smtClean="0"/>
              <a:t>ikrocenzus</a:t>
            </a:r>
            <a:r>
              <a:rPr lang="hu-HU" sz="2000" dirty="0" smtClean="0"/>
              <a:t> - 2016. társadalmi rétegződés, foglalkozások presztízse, szubjektív jóllét, egészségproblémákból fakadó akadályozottság, nemzetközi vándorlás</a:t>
            </a:r>
          </a:p>
          <a:p>
            <a:pPr algn="just">
              <a:buFontTx/>
              <a:buChar char="-"/>
            </a:pPr>
            <a:r>
              <a:rPr lang="hu-HU" sz="2000" dirty="0" smtClean="0"/>
              <a:t>népességi regiszterek - </a:t>
            </a:r>
            <a:r>
              <a:rPr lang="hu-HU" sz="2000" dirty="0" err="1" smtClean="0"/>
              <a:t>népességnyilvántartó</a:t>
            </a:r>
            <a:endParaRPr lang="hu-HU" sz="2000" dirty="0" smtClean="0"/>
          </a:p>
          <a:p>
            <a:pPr marL="0" indent="0" algn="just">
              <a:buNone/>
            </a:pPr>
            <a:endParaRPr lang="hu-HU" sz="2000" dirty="0"/>
          </a:p>
          <a:p>
            <a:pPr marL="0" indent="0" algn="just">
              <a:buNone/>
            </a:pPr>
            <a:r>
              <a:rPr lang="hu-HU" sz="2000" dirty="0" smtClean="0"/>
              <a:t>Szekunder:</a:t>
            </a:r>
          </a:p>
          <a:p>
            <a:pPr algn="just">
              <a:buFontTx/>
              <a:buChar char="-"/>
            </a:pPr>
            <a:r>
              <a:rPr lang="hu-HU" sz="2000" dirty="0"/>
              <a:t>e</a:t>
            </a:r>
            <a:r>
              <a:rPr lang="hu-HU" sz="2000" dirty="0" smtClean="0"/>
              <a:t>settanulmányok</a:t>
            </a:r>
            <a:endParaRPr lang="hu-HU" sz="2000" dirty="0"/>
          </a:p>
          <a:p>
            <a:pPr algn="just">
              <a:buFontTx/>
              <a:buChar char="-"/>
            </a:pPr>
            <a:r>
              <a:rPr lang="hu-HU" sz="2000" dirty="0"/>
              <a:t>u</a:t>
            </a:r>
            <a:r>
              <a:rPr lang="hu-HU" sz="2000" dirty="0" smtClean="0"/>
              <a:t>rbáriumok - települések történeti forrásai</a:t>
            </a:r>
          </a:p>
          <a:p>
            <a:pPr algn="just">
              <a:buFontTx/>
              <a:buChar char="-"/>
            </a:pPr>
            <a:r>
              <a:rPr lang="hu-HU" sz="2000" dirty="0"/>
              <a:t>n</a:t>
            </a:r>
            <a:r>
              <a:rPr lang="hu-HU" sz="2000" dirty="0" smtClean="0"/>
              <a:t>yilvántartások - kamarák, biztosítók</a:t>
            </a:r>
            <a:endParaRPr lang="hu-HU" sz="2000" dirty="0"/>
          </a:p>
        </p:txBody>
      </p:sp>
    </p:spTree>
    <p:extLst>
      <p:ext uri="{BB962C8B-B14F-4D97-AF65-F5344CB8AC3E}">
        <p14:creationId xmlns="" xmlns:p14="http://schemas.microsoft.com/office/powerpoint/2010/main" val="1341124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népszámlálás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hu-HU" sz="2400" dirty="0"/>
              <a:t>ó</a:t>
            </a:r>
            <a:r>
              <a:rPr lang="hu-HU" sz="2400" dirty="0" smtClean="0"/>
              <a:t>kori népösszeírások (Kína, Egyiptom, India, Görögország, Római birodalom)</a:t>
            </a:r>
          </a:p>
          <a:p>
            <a:pPr marL="0" indent="0" algn="just">
              <a:buNone/>
            </a:pPr>
            <a:endParaRPr lang="hu-HU" sz="2400" dirty="0" smtClean="0"/>
          </a:p>
          <a:p>
            <a:pPr algn="just">
              <a:buFontTx/>
              <a:buChar char="-"/>
            </a:pPr>
            <a:r>
              <a:rPr lang="hu-HU" sz="2400" dirty="0"/>
              <a:t>m</a:t>
            </a:r>
            <a:r>
              <a:rPr lang="hu-HU" sz="2400" dirty="0" smtClean="0"/>
              <a:t>odern, statisztikai célú számlálások (1665. </a:t>
            </a:r>
            <a:r>
              <a:rPr lang="hu-HU" sz="2400" dirty="0" err="1" smtClean="0"/>
              <a:t>Quebec</a:t>
            </a:r>
            <a:r>
              <a:rPr lang="hu-HU" sz="2400" dirty="0" smtClean="0"/>
              <a:t>, 1749. Finnország, 1790. USA, 1869. Magyarország)</a:t>
            </a:r>
          </a:p>
          <a:p>
            <a:pPr marL="0" indent="0" algn="just">
              <a:buNone/>
            </a:pPr>
            <a:r>
              <a:rPr lang="hu-HU" sz="2400" dirty="0" smtClean="0"/>
              <a:t>	</a:t>
            </a:r>
            <a:r>
              <a:rPr lang="hu-HU" sz="2400" dirty="0" smtClean="0">
                <a:sym typeface="Symbol" panose="05050102010706020507" pitchFamily="18" charset="2"/>
              </a:rPr>
              <a:t> á</a:t>
            </a:r>
            <a:r>
              <a:rPr lang="hu-HU" sz="2400" dirty="0" smtClean="0"/>
              <a:t>ltalános – mindenkire kiterjed</a:t>
            </a:r>
          </a:p>
          <a:p>
            <a:pPr marL="0" indent="0" algn="just">
              <a:buNone/>
            </a:pPr>
            <a:r>
              <a:rPr lang="hu-HU" sz="2400" dirty="0" smtClean="0"/>
              <a:t>	</a:t>
            </a:r>
            <a:r>
              <a:rPr lang="hu-HU" sz="2400" dirty="0" smtClean="0">
                <a:sym typeface="Symbol" panose="05050102010706020507" pitchFamily="18" charset="2"/>
              </a:rPr>
              <a:t> e</a:t>
            </a:r>
            <a:r>
              <a:rPr lang="hu-HU" sz="2400" dirty="0" smtClean="0"/>
              <a:t>gyidejű – eszmei időpont</a:t>
            </a:r>
          </a:p>
          <a:p>
            <a:pPr marL="0" indent="0" algn="just">
              <a:buNone/>
            </a:pPr>
            <a:r>
              <a:rPr lang="hu-HU" sz="2400" dirty="0" smtClean="0"/>
              <a:t>	</a:t>
            </a:r>
            <a:r>
              <a:rPr lang="hu-HU" sz="2400" dirty="0" smtClean="0">
                <a:sym typeface="Symbol" panose="05050102010706020507" pitchFamily="18" charset="2"/>
              </a:rPr>
              <a:t> r</a:t>
            </a:r>
            <a:r>
              <a:rPr lang="hu-HU" sz="2400" dirty="0" smtClean="0"/>
              <a:t>endszeres – 10 évente</a:t>
            </a:r>
          </a:p>
          <a:p>
            <a:pPr marL="0" indent="0" algn="just">
              <a:buNone/>
            </a:pPr>
            <a:r>
              <a:rPr lang="hu-HU" sz="2400" dirty="0" smtClean="0"/>
              <a:t>	</a:t>
            </a:r>
            <a:r>
              <a:rPr lang="hu-HU" sz="2400" dirty="0" smtClean="0">
                <a:sym typeface="Symbol" panose="05050102010706020507" pitchFamily="18" charset="2"/>
              </a:rPr>
              <a:t> </a:t>
            </a:r>
            <a:r>
              <a:rPr lang="hu-HU" sz="2400" dirty="0">
                <a:sym typeface="Symbol" panose="05050102010706020507" pitchFamily="18" charset="2"/>
              </a:rPr>
              <a:t>á</a:t>
            </a:r>
            <a:r>
              <a:rPr lang="hu-HU" sz="2400" dirty="0" smtClean="0"/>
              <a:t>llam által támogatott - KSH</a:t>
            </a:r>
            <a:endParaRPr lang="hu-HU" sz="2400" dirty="0"/>
          </a:p>
        </p:txBody>
      </p:sp>
    </p:spTree>
    <p:extLst>
      <p:ext uri="{BB962C8B-B14F-4D97-AF65-F5344CB8AC3E}">
        <p14:creationId xmlns="" xmlns:p14="http://schemas.microsoft.com/office/powerpoint/2010/main" val="32376315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Miskolc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buFontTx/>
              <a:buChar char="-"/>
            </a:pPr>
            <a:r>
              <a:rPr lang="hu-HU" sz="2400" dirty="0"/>
              <a:t>a</a:t>
            </a:r>
            <a:r>
              <a:rPr lang="hu-HU" sz="2400" dirty="0" smtClean="0"/>
              <a:t> terület ősidők óta lakott 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1173. Gesta Hungarorum – </a:t>
            </a:r>
            <a:r>
              <a:rPr lang="hu-HU" sz="2400" dirty="0" err="1" smtClean="0"/>
              <a:t>Miskóc</a:t>
            </a:r>
            <a:endParaRPr lang="hu-HU" sz="2400" dirty="0" smtClean="0"/>
          </a:p>
          <a:p>
            <a:pPr algn="just">
              <a:buFontTx/>
              <a:buChar char="-"/>
            </a:pPr>
            <a:r>
              <a:rPr lang="hu-HU" sz="2400" dirty="0"/>
              <a:t>v</a:t>
            </a:r>
            <a:r>
              <a:rPr lang="hu-HU" sz="2400" dirty="0" smtClean="0"/>
              <a:t>árosi rang (</a:t>
            </a:r>
            <a:r>
              <a:rPr lang="hu-HU" sz="2400" dirty="0" err="1" smtClean="0"/>
              <a:t>oppidum</a:t>
            </a:r>
            <a:r>
              <a:rPr lang="hu-HU" sz="2400" dirty="0" smtClean="0"/>
              <a:t>) – Nagy Lajos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1435. Pallosjog (független bírói hatalom) – Zsigmond</a:t>
            </a:r>
          </a:p>
          <a:p>
            <a:pPr algn="just">
              <a:buFontTx/>
              <a:buChar char="-"/>
            </a:pPr>
            <a:r>
              <a:rPr lang="hu-HU" sz="2400" dirty="0"/>
              <a:t>t</a:t>
            </a:r>
            <a:r>
              <a:rPr lang="hu-HU" sz="2400" dirty="0" smtClean="0"/>
              <a:t>örök idők – „Felvidék kapuja” (bortermelés, céhek)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1823. kőszínház, 1868. gyár, 1898. múzeum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1909. Ferenc József adománylevele (törvényhatósági jogú város)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„Miskolc lett az észak-keleti kultúra kapuja, miután a körülötte fénylő lámpások…Kassa…Leányvár kialudtak (Krúdy, 1923)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„A legnagyobb jövőjű magyar város” (Móricz, 1930)</a:t>
            </a:r>
          </a:p>
          <a:p>
            <a:pPr algn="just">
              <a:buFontTx/>
              <a:buChar char="-"/>
            </a:pPr>
            <a:r>
              <a:rPr lang="hu-HU" sz="2400" dirty="0" smtClean="0"/>
              <a:t>„Miskolc a városok előretörésének szimbóluma” (Mikszáth, 1930)</a:t>
            </a:r>
          </a:p>
          <a:p>
            <a:pPr algn="just">
              <a:buFontTx/>
              <a:buChar char="-"/>
            </a:pPr>
            <a:r>
              <a:rPr lang="hu-HU" sz="2400" dirty="0"/>
              <a:t>s</a:t>
            </a:r>
            <a:r>
              <a:rPr lang="hu-HU" sz="2400" dirty="0" smtClean="0"/>
              <a:t>zocialista iparváros</a:t>
            </a:r>
          </a:p>
          <a:p>
            <a:pPr algn="just">
              <a:buFontTx/>
              <a:buChar char="-"/>
            </a:pPr>
            <a:r>
              <a:rPr lang="hu-HU" sz="2400" dirty="0"/>
              <a:t>a</a:t>
            </a:r>
            <a:r>
              <a:rPr lang="hu-HU" sz="2400" dirty="0" smtClean="0"/>
              <a:t> rendszerváltás utáni hanyatlás</a:t>
            </a:r>
          </a:p>
          <a:p>
            <a:pPr algn="just">
              <a:buFontTx/>
              <a:buChar char="-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2964764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sz="2400" dirty="0" smtClean="0"/>
              <a:t>„</a:t>
            </a:r>
            <a:r>
              <a:rPr lang="hu-HU" sz="2400" dirty="0"/>
              <a:t>A népességadatok az 1870-1960-ig terjedő időszakban a jelenlévő népességre, az 1970-2011 közötti időszakban az állandó és a lakónépességre vonatkoznak. Az adatok 1870-1890 között csak a polgári, 1900-2011 között az összes népesség számát </a:t>
            </a:r>
            <a:r>
              <a:rPr lang="hu-HU" sz="2400" dirty="0" smtClean="0"/>
              <a:t>foglalják </a:t>
            </a:r>
            <a:r>
              <a:rPr lang="hu-HU" sz="2400" dirty="0"/>
              <a:t>magukba</a:t>
            </a:r>
            <a:r>
              <a:rPr lang="hu-HU" sz="2400" dirty="0" smtClean="0"/>
              <a:t>.”</a:t>
            </a:r>
          </a:p>
          <a:p>
            <a:pPr marL="0" indent="0" algn="just">
              <a:buNone/>
            </a:pPr>
            <a:endParaRPr lang="hu-HU" sz="24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166650473"/>
              </p:ext>
            </p:extLst>
          </p:nvPr>
        </p:nvGraphicFramePr>
        <p:xfrm>
          <a:off x="1524000" y="3933056"/>
          <a:ext cx="6096000" cy="2193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4205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47989" y="44624"/>
            <a:ext cx="8300475" cy="936104"/>
          </a:xfrm>
        </p:spPr>
        <p:txBody>
          <a:bodyPr/>
          <a:lstStyle/>
          <a:p>
            <a:r>
              <a:rPr lang="hu-HU" dirty="0" smtClean="0"/>
              <a:t>népességszám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19" y="1556792"/>
            <a:ext cx="8640962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 algn="just">
              <a:buNone/>
            </a:pPr>
            <a:r>
              <a:rPr lang="hu-HU" dirty="0" smtClean="0"/>
              <a:t>			</a:t>
            </a:r>
            <a:r>
              <a:rPr lang="hu-HU" dirty="0"/>
              <a:t> </a:t>
            </a:r>
            <a:r>
              <a:rPr lang="hu-HU" dirty="0" smtClean="0"/>
              <a:t>   </a:t>
            </a:r>
          </a:p>
          <a:p>
            <a:pPr marL="0" indent="0" algn="just">
              <a:buNone/>
            </a:pPr>
            <a:r>
              <a:rPr lang="hu-HU" dirty="0"/>
              <a:t>	</a:t>
            </a:r>
            <a:r>
              <a:rPr lang="hu-HU" dirty="0" smtClean="0"/>
              <a:t>			</a:t>
            </a:r>
            <a:endParaRPr lang="hu-HU" dirty="0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="" xmlns:p14="http://schemas.microsoft.com/office/powerpoint/2010/main" val="1460967441"/>
              </p:ext>
            </p:extLst>
          </p:nvPr>
        </p:nvGraphicFramePr>
        <p:xfrm>
          <a:off x="4669428" y="2420888"/>
          <a:ext cx="4212977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Diagram 9"/>
          <p:cNvGraphicFramePr/>
          <p:nvPr>
            <p:extLst>
              <p:ext uri="{D42A27DB-BD31-4B8C-83A1-F6EECF244321}">
                <p14:modId xmlns="" xmlns:p14="http://schemas.microsoft.com/office/powerpoint/2010/main" val="4250639273"/>
              </p:ext>
            </p:extLst>
          </p:nvPr>
        </p:nvGraphicFramePr>
        <p:xfrm>
          <a:off x="447989" y="2420888"/>
          <a:ext cx="4052003" cy="2808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04698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Népességszám</a:t>
            </a:r>
            <a:endParaRPr lang="hu-HU" dirty="0"/>
          </a:p>
        </p:txBody>
      </p:sp>
      <p:pic>
        <p:nvPicPr>
          <p:cNvPr id="1026" name="Picture 2" descr="https://upload.wikimedia.org/wikipedia/commons/7/7e/Hungarian_citi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40768"/>
            <a:ext cx="8568951" cy="52565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74042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GYEN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1012</TotalTime>
  <Words>853</Words>
  <Application>Microsoft Office PowerPoint</Application>
  <PresentationFormat>Diavetítés a képernyőre (4:3 oldalarány)</PresentationFormat>
  <Paragraphs>416</Paragraphs>
  <Slides>27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8" baseType="lpstr">
      <vt:lpstr>Office-téma</vt:lpstr>
      <vt:lpstr>Megújuló Egyetem Felsőoktatási intézményi fejlesztések a felsőfokú oktatás minőségének és hozzáférhetőségének együttes javítása érdekében   EFOP-3.4.3-16-2016-00015 </vt:lpstr>
      <vt:lpstr>lélekszám</vt:lpstr>
      <vt:lpstr>demográfia</vt:lpstr>
      <vt:lpstr>források</vt:lpstr>
      <vt:lpstr>népszámlálás</vt:lpstr>
      <vt:lpstr>Miskolc</vt:lpstr>
      <vt:lpstr>népességszám</vt:lpstr>
      <vt:lpstr>népességszám</vt:lpstr>
      <vt:lpstr>Népességszám</vt:lpstr>
      <vt:lpstr>Nemek szerinti megoszlás</vt:lpstr>
      <vt:lpstr>Életkor szerinti megoszlás</vt:lpstr>
      <vt:lpstr>Családi állapot szerinti megoszlás</vt:lpstr>
      <vt:lpstr>Kulturális helyzet szerinti megoszlás – írni-olvasni tudás</vt:lpstr>
      <vt:lpstr>Kulturális helyzet szerinti megoszlás – iskolázottság</vt:lpstr>
      <vt:lpstr>Kulturális helyzet szerinti megoszlás – nyelvismeret</vt:lpstr>
      <vt:lpstr>Vallási felekezethez tartozás</vt:lpstr>
      <vt:lpstr>nemzetiségek</vt:lpstr>
      <vt:lpstr>Gazdasági sajátosságok</vt:lpstr>
      <vt:lpstr>Urbanizáció, településszerkezet</vt:lpstr>
      <vt:lpstr>házasságok</vt:lpstr>
      <vt:lpstr>Termékenység, születések</vt:lpstr>
      <vt:lpstr>Népesedés - magyarázatok</vt:lpstr>
      <vt:lpstr>Halandóság</vt:lpstr>
      <vt:lpstr>Migráció - kivándorlás</vt:lpstr>
      <vt:lpstr>A népesség változása</vt:lpstr>
      <vt:lpstr>Be lehet, be kell avatkozni?</vt:lpstr>
      <vt:lpstr>KÖSZÖNÖM  A FIGYELMET!</vt:lpstr>
    </vt:vector>
  </TitlesOfParts>
  <Company>novak.adam@gmail.com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Asdfsdafa dsfasd asdf</dc:title>
  <dc:creator>Ádám Novák</dc:creator>
  <cp:lastModifiedBy>Graholy Éva</cp:lastModifiedBy>
  <cp:revision>152</cp:revision>
  <dcterms:created xsi:type="dcterms:W3CDTF">2014-03-03T11:13:53Z</dcterms:created>
  <dcterms:modified xsi:type="dcterms:W3CDTF">2019-10-24T11:01:36Z</dcterms:modified>
</cp:coreProperties>
</file>