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71" r:id="rId2"/>
    <p:sldMasterId id="2147483683" r:id="rId3"/>
    <p:sldMasterId id="2147483695" r:id="rId4"/>
    <p:sldMasterId id="2147483707" r:id="rId5"/>
    <p:sldMasterId id="2147483755" r:id="rId6"/>
    <p:sldMasterId id="2147483767" r:id="rId7"/>
    <p:sldMasterId id="2147483779" r:id="rId8"/>
    <p:sldMasterId id="2147483791" r:id="rId9"/>
    <p:sldMasterId id="2147483803" r:id="rId10"/>
    <p:sldMasterId id="2147483827" r:id="rId11"/>
    <p:sldMasterId id="2147483839" r:id="rId12"/>
    <p:sldMasterId id="2147483851" r:id="rId13"/>
  </p:sldMasterIdLst>
  <p:notesMasterIdLst>
    <p:notesMasterId r:id="rId65"/>
  </p:notesMasterIdLst>
  <p:sldIdLst>
    <p:sldId id="256" r:id="rId14"/>
    <p:sldId id="259" r:id="rId15"/>
    <p:sldId id="261" r:id="rId16"/>
    <p:sldId id="270" r:id="rId17"/>
    <p:sldId id="271" r:id="rId18"/>
    <p:sldId id="272" r:id="rId19"/>
    <p:sldId id="268" r:id="rId20"/>
    <p:sldId id="278" r:id="rId21"/>
    <p:sldId id="273" r:id="rId22"/>
    <p:sldId id="279" r:id="rId23"/>
    <p:sldId id="280" r:id="rId24"/>
    <p:sldId id="269" r:id="rId25"/>
    <p:sldId id="274" r:id="rId26"/>
    <p:sldId id="315" r:id="rId27"/>
    <p:sldId id="316" r:id="rId28"/>
    <p:sldId id="281" r:id="rId29"/>
    <p:sldId id="282" r:id="rId30"/>
    <p:sldId id="275" r:id="rId31"/>
    <p:sldId id="276" r:id="rId32"/>
    <p:sldId id="283" r:id="rId33"/>
    <p:sldId id="284" r:id="rId34"/>
    <p:sldId id="277" r:id="rId35"/>
    <p:sldId id="286" r:id="rId36"/>
    <p:sldId id="313" r:id="rId37"/>
    <p:sldId id="291" r:id="rId38"/>
    <p:sldId id="290" r:id="rId39"/>
    <p:sldId id="292" r:id="rId40"/>
    <p:sldId id="293" r:id="rId41"/>
    <p:sldId id="297" r:id="rId42"/>
    <p:sldId id="298" r:id="rId43"/>
    <p:sldId id="299" r:id="rId44"/>
    <p:sldId id="300" r:id="rId45"/>
    <p:sldId id="301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8" r:id="rId55"/>
    <p:sldId id="322" r:id="rId56"/>
    <p:sldId id="323" r:id="rId57"/>
    <p:sldId id="321" r:id="rId58"/>
    <p:sldId id="319" r:id="rId59"/>
    <p:sldId id="320" r:id="rId60"/>
    <p:sldId id="324" r:id="rId61"/>
    <p:sldId id="325" r:id="rId62"/>
    <p:sldId id="289" r:id="rId63"/>
    <p:sldId id="258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Objects="1"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12389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Megjelenik az aktív turizmus: csónakázás, jéghoki, fürdés, téli sportok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FF4-3E2E-4EBD-BC6F-8440491A0DDB}" type="slidenum">
              <a:rPr lang="hu-HU" smtClean="0">
                <a:solidFill>
                  <a:prstClr val="black"/>
                </a:solidFill>
              </a:rPr>
              <a:pPr/>
              <a:t>32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520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1920‘s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Lillafüred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appreciated: the narrow gauge railway started to transport passengers in 1923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hu-HU" dirty="0" smtClean="0"/>
              <a:t>Akkoriban Budapestet leszámítva ez</a:t>
            </a:r>
            <a:r>
              <a:rPr lang="hu-HU" baseline="0" dirty="0" smtClean="0"/>
              <a:t> volt a kor legmodernebb és legszínvonalasabb szállodája és a legmodernebb technológiával épült út, aszfalt Mexikóból.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FF4-3E2E-4EBD-BC6F-8440491A0DDB}" type="slidenum">
              <a:rPr lang="hu-HU" smtClean="0">
                <a:solidFill>
                  <a:prstClr val="black"/>
                </a:solidFill>
              </a:rPr>
              <a:pPr/>
              <a:t>34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8308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FF4-3E2E-4EBD-BC6F-8440491A0DDB}" type="slidenum">
              <a:rPr lang="hu-HU" smtClean="0">
                <a:solidFill>
                  <a:prstClr val="black"/>
                </a:solidFill>
              </a:rPr>
              <a:pPr/>
              <a:t>35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67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FF4-3E2E-4EBD-BC6F-8440491A0DDB}" type="slidenum">
              <a:rPr lang="hu-HU" smtClean="0">
                <a:solidFill>
                  <a:prstClr val="black"/>
                </a:solidFill>
              </a:rPr>
              <a:pPr/>
              <a:t>38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2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FF4-3E2E-4EBD-BC6F-8440491A0DDB}" type="slidenum">
              <a:rPr lang="hu-HU" smtClean="0">
                <a:solidFill>
                  <a:prstClr val="black"/>
                </a:solidFill>
              </a:rPr>
              <a:pPr/>
              <a:t>40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1588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856143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42866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58876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FF4-3E2E-4EBD-BC6F-8440491A0DDB}" type="slidenum">
              <a:rPr lang="hu-HU" smtClean="0">
                <a:solidFill>
                  <a:prstClr val="black"/>
                </a:solidFill>
              </a:rPr>
              <a:pPr/>
              <a:t>27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112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FF4-3E2E-4EBD-BC6F-8440491A0DDB}" type="slidenum">
              <a:rPr lang="hu-HU" smtClean="0">
                <a:solidFill>
                  <a:prstClr val="black"/>
                </a:solidFill>
              </a:rPr>
              <a:pPr/>
              <a:t>28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424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FF4-3E2E-4EBD-BC6F-8440491A0DDB}" type="slidenum">
              <a:rPr lang="hu-HU" smtClean="0">
                <a:solidFill>
                  <a:prstClr val="black"/>
                </a:solidFill>
              </a:rPr>
              <a:pPr/>
              <a:t>29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4489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 of the increasing number of visitors, new forms of tourism were also appeared in the settlement: bath and sailing on the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Hámor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Lake, winter sports (ice hockey, ski jumping), conference tourism at Hotel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etc.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FF4-3E2E-4EBD-BC6F-8440491A0DDB}" type="slidenum">
              <a:rPr lang="hu-HU" smtClean="0">
                <a:solidFill>
                  <a:prstClr val="black"/>
                </a:solidFill>
              </a:rPr>
              <a:pPr/>
              <a:t>30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7861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FF4-3E2E-4EBD-BC6F-8440491A0DDB}" type="slidenum">
              <a:rPr lang="hu-HU" smtClean="0">
                <a:solidFill>
                  <a:prstClr val="black"/>
                </a:solidFill>
              </a:rPr>
              <a:pPr/>
              <a:t>31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058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380523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1875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84235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3938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6532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1786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38200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62218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9163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04925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8690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24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51831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76354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80701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78688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2807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75542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56888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36037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99216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8924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1591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97161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88280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8332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0257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52344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9435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16987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71282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24670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32194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9404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0035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3632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2376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15900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55492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13309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157991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36468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1110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7025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2326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51467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6126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9845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6641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9060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8325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254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8263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329614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944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0307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590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553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2328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7577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4185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532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7474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54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3469027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70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0461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833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6216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4046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2304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074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381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44401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9145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34561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5991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7070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406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12378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30921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6555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8796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3647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717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2385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456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6625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829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69504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3527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13708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12085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70113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415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326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1247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0861757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26015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4936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66300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7993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3224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3054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65513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25783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3644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544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14287766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2302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2510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82826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8795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04357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8537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76111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25906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3456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20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03494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1604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3901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8423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3253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0487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21185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07110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03471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3724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791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3152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07031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66494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29269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36452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84255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84934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1898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73091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431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69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26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704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90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914400"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59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2ABA1BB-7C8C-4CCB-9294-66D131AC2F4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914400"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262DB13-AF7A-4F91-9D89-DE85DDBC8A1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78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042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311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25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82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369D6DD-0171-4A49-BD2C-B0F6AFA8964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2019.10.24.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F66BE6E-6FA9-432F-8189-CAAC0C297FD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49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miskolcadhatott.blog.hu/2018/03/30/meselo_miskolci_helynevek_ujdiosgyor" TargetMode="Externa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hazaiturizmus.blogspot.com/2012/11/miskolc-fotoalbum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493155"/>
            <a:ext cx="7684268" cy="2304256"/>
          </a:xfrm>
        </p:spPr>
        <p:txBody>
          <a:bodyPr>
            <a:normAutofit/>
          </a:bodyPr>
          <a:lstStyle/>
          <a:p>
            <a:r>
              <a:rPr lang="hu-HU" sz="2000" dirty="0"/>
              <a:t>Megújuló Egyetem Felsőoktatási intézményi fejlesztések a felsőfokú oktatás minőségének és hozzáférhetőségének együttes javítása érdekében </a:t>
            </a:r>
            <a:r>
              <a:rPr lang="hu-HU" sz="1600" dirty="0"/>
              <a:t/>
            </a:r>
            <a:br>
              <a:rPr lang="hu-HU" sz="1600" dirty="0"/>
            </a:br>
            <a:r>
              <a:rPr lang="hu-HU" sz="1600" dirty="0"/>
              <a:t/>
            </a:r>
            <a:br>
              <a:rPr lang="hu-HU" sz="1600" dirty="0"/>
            </a:br>
            <a:r>
              <a:rPr lang="hu-HU" sz="2400" dirty="0"/>
              <a:t>EFOP-3.4.3-16-2016-00015</a:t>
            </a:r>
            <a:r>
              <a:rPr lang="hu-HU" dirty="0"/>
              <a:t> </a:t>
            </a:r>
            <a:endParaRPr lang="hu-HU" sz="2800" dirty="0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23528" y="302585"/>
            <a:ext cx="7776864" cy="7837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hu-HU" dirty="0"/>
              <a:t>Főnix – me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476672"/>
            <a:ext cx="1222851" cy="121923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97948" y="4077072"/>
            <a:ext cx="54726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FŐNIX- ME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Siskáné Dr. Szilasi Beáta</a:t>
            </a:r>
            <a:endParaRPr lang="hu-HU" sz="20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Szöveg helye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539552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Régészeti lelőhelyek Miskolcon (Balogh János és </a:t>
            </a:r>
            <a:r>
              <a:rPr lang="hu-HU" dirty="0" err="1">
                <a:solidFill>
                  <a:srgbClr val="222222"/>
                </a:solidFill>
                <a:latin typeface="Arial" panose="020B0604020202020204" pitchFamily="34" charset="0"/>
              </a:rPr>
              <a:t>Ringer</a:t>
            </a: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 Árpád után)</a:t>
            </a:r>
            <a:endParaRPr lang="hu-HU" dirty="0"/>
          </a:p>
        </p:txBody>
      </p:sp>
      <p:pic>
        <p:nvPicPr>
          <p:cNvPr id="6" name="Kép 5" descr="Kép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67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1619672" y="57332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Miskolc városszerkezete a középkorban (utcák: 1 – Piac, 2 – Mészár, 3 – Fábián, 4 – Hunyad)</a:t>
            </a:r>
            <a:endParaRPr lang="hu-HU" dirty="0"/>
          </a:p>
        </p:txBody>
      </p:sp>
      <p:pic>
        <p:nvPicPr>
          <p:cNvPr id="6" name="Kép 5" descr="Kép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07" y="93656"/>
            <a:ext cx="6467186" cy="56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651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270"/>
            <a:ext cx="3906568" cy="304891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815" y="1820438"/>
            <a:ext cx="6081185" cy="456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82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Miskolc a kereskedőváros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/>
              <a:t>Az 1700-as évek közepén a városban 17 céh működött. </a:t>
            </a:r>
            <a:r>
              <a:rPr lang="hu-HU" dirty="0" smtClean="0"/>
              <a:t>Diósgyőr határában Fazola Henrik vashámorokat telepített, amiből kifejlődött az állami tulajdonú diósgyőri kohászat. </a:t>
            </a:r>
          </a:p>
          <a:p>
            <a:r>
              <a:rPr lang="hu-HU" dirty="0" smtClean="0"/>
              <a:t>Erre az időre tehető a Diósgyőri Papírgyár alapítása is. </a:t>
            </a:r>
          </a:p>
          <a:p>
            <a:r>
              <a:rPr lang="hu-HU" dirty="0" smtClean="0"/>
              <a:t>A 19. század második felében ugrásszerűen megnőtt a városban létesített kis- vagy középüzemek száma. </a:t>
            </a:r>
          </a:p>
          <a:p>
            <a:r>
              <a:rPr lang="hu-HU" dirty="0" smtClean="0"/>
              <a:t>Miskolc a kultúra területén is az élen haladt: felépítette az ország második kőszínházát, majd annak leégése után a mai Nemzeti Színházat.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11015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988840"/>
            <a:ext cx="8046156" cy="452596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29" y="57019"/>
            <a:ext cx="4393671" cy="329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6676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989" y="1553734"/>
            <a:ext cx="8228467" cy="4607941"/>
          </a:xfrm>
        </p:spPr>
      </p:pic>
    </p:spTree>
    <p:extLst>
      <p:ext uri="{BB962C8B-B14F-4D97-AF65-F5344CB8AC3E}">
        <p14:creationId xmlns:p14="http://schemas.microsoft.com/office/powerpoint/2010/main" xmlns="" val="2763716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2343150" y="572727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Az Avas két temploma 1800-ból (az oldalban a református templom, a tetőn a Szent György-kápolna)</a:t>
            </a:r>
            <a:endParaRPr lang="hu-HU" dirty="0"/>
          </a:p>
        </p:txBody>
      </p:sp>
      <p:pic>
        <p:nvPicPr>
          <p:cNvPr id="5" name="Kép 4" descr="Kép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095" y="404664"/>
            <a:ext cx="4323810" cy="519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193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112048" y="5657638"/>
            <a:ext cx="8928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rgbClr val="222222"/>
                </a:solidFill>
                <a:latin typeface="Arial" panose="020B0604020202020204" pitchFamily="34" charset="0"/>
              </a:rPr>
              <a:t>Miskolc térképe a 16–17. században. Zöld vonallal a városon átvezető országutak vannak jelölve. (A városkapuk között a </a:t>
            </a:r>
            <a:r>
              <a:rPr lang="hu-HU" sz="1600" dirty="0" err="1">
                <a:solidFill>
                  <a:srgbClr val="222222"/>
                </a:solidFill>
                <a:latin typeface="Arial" panose="020B0604020202020204" pitchFamily="34" charset="0"/>
              </a:rPr>
              <a:t>Zsolcai</a:t>
            </a:r>
            <a:r>
              <a:rPr lang="hu-HU" sz="1600" dirty="0">
                <a:solidFill>
                  <a:srgbClr val="222222"/>
                </a:solidFill>
                <a:latin typeface="Arial" panose="020B0604020202020204" pitchFamily="34" charset="0"/>
              </a:rPr>
              <a:t> kapu csak az 1700-as években létesült.) Az utcanevek: 1 – Piac, 2 – Mészár, 3 – Fábián, 4 – Hunyad, 5 – Alsó piac, 6 – Papszer, 7 – Kandia, 8 – Újváros, 9 – Boldogasszony, 10 – </a:t>
            </a:r>
            <a:r>
              <a:rPr lang="hu-HU" sz="1600" dirty="0" err="1">
                <a:solidFill>
                  <a:srgbClr val="222222"/>
                </a:solidFill>
                <a:latin typeface="Arial" panose="020B0604020202020204" pitchFamily="34" charset="0"/>
              </a:rPr>
              <a:t>Meggyesalja</a:t>
            </a:r>
            <a:r>
              <a:rPr lang="hu-HU" sz="1600" dirty="0">
                <a:solidFill>
                  <a:srgbClr val="222222"/>
                </a:solidFill>
                <a:latin typeface="Arial" panose="020B0604020202020204" pitchFamily="34" charset="0"/>
              </a:rPr>
              <a:t>, 11 – Toronyalja</a:t>
            </a:r>
            <a:endParaRPr lang="hu-HU" sz="1600" dirty="0"/>
          </a:p>
        </p:txBody>
      </p:sp>
      <p:pic>
        <p:nvPicPr>
          <p:cNvPr id="6" name="Kép 5" descr="Kép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44" y="209921"/>
            <a:ext cx="8676456" cy="544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168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5636179" cy="936104"/>
          </a:xfrm>
        </p:spPr>
        <p:txBody>
          <a:bodyPr>
            <a:normAutofit/>
          </a:bodyPr>
          <a:lstStyle/>
          <a:p>
            <a:r>
              <a:rPr lang="hu-HU" dirty="0" smtClean="0"/>
              <a:t>Miskolc mai városképének kialakulása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Miskolc mai városképe – középkori alapokon – az 1860–1880-as évektől kezdett </a:t>
            </a:r>
            <a:r>
              <a:rPr lang="hu-HU" dirty="0" smtClean="0"/>
              <a:t>kialakulni. Elindult a vasúti forgalom, elindult a villamosforgalom, elkészültek a belváros képét meghatározó legfontosabb építmények (Városháza, Megyeháza, Népkert, Közkórház stb.), létrejött a Borsod-Miskolci Múzeum. 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937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5420155" cy="936104"/>
          </a:xfrm>
        </p:spPr>
        <p:txBody>
          <a:bodyPr/>
          <a:lstStyle/>
          <a:p>
            <a:r>
              <a:rPr lang="hu-HU" dirty="0" smtClean="0"/>
              <a:t>Miskolc a nehézipar fellegvára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>
            <a:normAutofit fontScale="62500" lnSpcReduction="20000"/>
          </a:bodyPr>
          <a:lstStyle/>
          <a:p>
            <a:r>
              <a:rPr lang="hu-HU" dirty="0" smtClean="0"/>
              <a:t>Ettől </a:t>
            </a:r>
            <a:r>
              <a:rPr lang="hu-HU" dirty="0"/>
              <a:t>kezdve önállóan igyekezett a térség vezető nagyvárosává, ipari, kereskedelmi, pénzügyi, kulturális központjává válni. </a:t>
            </a:r>
            <a:endParaRPr lang="hu-HU" dirty="0" smtClean="0"/>
          </a:p>
          <a:p>
            <a:r>
              <a:rPr lang="hu-HU" dirty="0" smtClean="0"/>
              <a:t>Miskolc </a:t>
            </a:r>
            <a:r>
              <a:rPr lang="hu-HU" dirty="0"/>
              <a:t>hosszú időre meghatározó rendezési terve 1921-ben készült el.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fejlesztésekhez jelentős részben használták fel az amerikai </a:t>
            </a:r>
            <a:r>
              <a:rPr lang="hu-HU" dirty="0" err="1"/>
              <a:t>Speyer-kölcsönt</a:t>
            </a:r>
            <a:r>
              <a:rPr lang="hu-HU" dirty="0"/>
              <a:t> (</a:t>
            </a:r>
            <a:r>
              <a:rPr lang="hu-HU" dirty="0" smtClean="0"/>
              <a:t>lakóépület , vásárcsarnok, </a:t>
            </a:r>
            <a:r>
              <a:rPr lang="hu-HU" dirty="0"/>
              <a:t>infrastruktúra, </a:t>
            </a:r>
            <a:r>
              <a:rPr lang="hu-HU" dirty="0" smtClean="0"/>
              <a:t> Zenepalota, lillafüredi Palotaszálló </a:t>
            </a:r>
            <a:r>
              <a:rPr lang="hu-HU" dirty="0"/>
              <a:t> stb.). </a:t>
            </a:r>
            <a:endParaRPr lang="hu-HU" dirty="0" smtClean="0"/>
          </a:p>
          <a:p>
            <a:r>
              <a:rPr lang="hu-HU" dirty="0" smtClean="0"/>
              <a:t>Miskolc a második világháború</a:t>
            </a:r>
            <a:r>
              <a:rPr lang="hu-HU" dirty="0"/>
              <a:t> végén súlyos károkat szenvedett, az újjáépítés és a fejlesztés a </a:t>
            </a:r>
            <a:r>
              <a:rPr lang="hu-HU" dirty="0" smtClean="0"/>
              <a:t> hároméves terv </a:t>
            </a:r>
            <a:r>
              <a:rPr lang="hu-HU" dirty="0"/>
              <a:t> keretén belül valósult meg. 1945-re megvalósult a </a:t>
            </a:r>
            <a:r>
              <a:rPr lang="hu-HU" dirty="0" smtClean="0"/>
              <a:t> Nagy-Miskolc álom</a:t>
            </a:r>
            <a:r>
              <a:rPr lang="hu-HU" dirty="0"/>
              <a:t>, több környező települést Miskolchoz csatoltak.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városfejlesztés ez utáni irányát az határozta meg, hogy Miskolcnak a </a:t>
            </a:r>
            <a:r>
              <a:rPr lang="hu-HU" dirty="0" smtClean="0"/>
              <a:t> szocialista nehézipar </a:t>
            </a:r>
            <a:r>
              <a:rPr lang="hu-HU" dirty="0"/>
              <a:t> egyik fellegvára szerepét szánták.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város lakosságszáma az 1980-as évekre 200 000 fölé nőtt. Az erőteljes iparosítás ellenére a kultúra is jelentős mértékben fejlődött (képzőművészet, zene, színház, tudomány).</a:t>
            </a:r>
          </a:p>
        </p:txBody>
      </p:sp>
    </p:spTree>
    <p:extLst>
      <p:ext uri="{BB962C8B-B14F-4D97-AF65-F5344CB8AC3E}">
        <p14:creationId xmlns:p14="http://schemas.microsoft.com/office/powerpoint/2010/main" xmlns="" val="7880122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47989" y="1844824"/>
            <a:ext cx="8409225" cy="3888432"/>
          </a:xfrm>
        </p:spPr>
        <p:txBody>
          <a:bodyPr>
            <a:normAutofit/>
          </a:bodyPr>
          <a:lstStyle/>
          <a:p>
            <a:pPr algn="ctr"/>
            <a:endParaRPr lang="hu-HU" sz="32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hu-HU" sz="3200" dirty="0"/>
              <a:t>Lélek és </a:t>
            </a:r>
            <a:r>
              <a:rPr lang="hu-HU" sz="3200" dirty="0" smtClean="0"/>
              <a:t>természet</a:t>
            </a:r>
          </a:p>
          <a:p>
            <a:pPr algn="ctr"/>
            <a:r>
              <a:rPr lang="hu-HU" sz="2400" dirty="0"/>
              <a:t>Változó városi lét a Bükk lábánál Miskolcon</a:t>
            </a:r>
          </a:p>
          <a:p>
            <a:pPr algn="ctr"/>
            <a:endParaRPr lang="hu-HU" sz="22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hu-HU" sz="2200" dirty="0" smtClean="0">
                <a:solidFill>
                  <a:schemeClr val="bg1">
                    <a:lumMod val="50000"/>
                  </a:schemeClr>
                </a:solidFill>
              </a:rPr>
              <a:t>Siskáné Dr. Szilasi Beáta</a:t>
            </a:r>
            <a:endParaRPr lang="hu-HU" sz="22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hu-HU" sz="2200" dirty="0" smtClean="0">
                <a:solidFill>
                  <a:schemeClr val="bg1">
                    <a:lumMod val="50000"/>
                  </a:schemeClr>
                </a:solidFill>
              </a:rPr>
              <a:t>Int. </a:t>
            </a:r>
            <a:r>
              <a:rPr lang="hu-HU" sz="2200" dirty="0" err="1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hu-HU" sz="2200" dirty="0" err="1" smtClean="0">
                <a:solidFill>
                  <a:schemeClr val="bg1">
                    <a:lumMod val="50000"/>
                  </a:schemeClr>
                </a:solidFill>
              </a:rPr>
              <a:t>szv</a:t>
            </a:r>
            <a:r>
              <a:rPr lang="hu-HU" sz="2200" dirty="0" smtClean="0">
                <a:solidFill>
                  <a:schemeClr val="bg1">
                    <a:lumMod val="50000"/>
                  </a:schemeClr>
                </a:solidFill>
              </a:rPr>
              <a:t>. egy</a:t>
            </a:r>
            <a:r>
              <a:rPr lang="hu-HU" sz="2200" dirty="0">
                <a:solidFill>
                  <a:schemeClr val="bg1">
                    <a:lumMod val="50000"/>
                  </a:schemeClr>
                </a:solidFill>
              </a:rPr>
              <a:t>. docens előadása</a:t>
            </a:r>
          </a:p>
          <a:p>
            <a:pPr algn="ctr"/>
            <a:r>
              <a:rPr lang="hu-HU" sz="2200" dirty="0">
                <a:solidFill>
                  <a:schemeClr val="bg1">
                    <a:lumMod val="50000"/>
                  </a:schemeClr>
                </a:solidFill>
              </a:rPr>
              <a:t>Miskolc, </a:t>
            </a:r>
            <a:r>
              <a:rPr lang="hu-HU" sz="2200" dirty="0" smtClean="0">
                <a:solidFill>
                  <a:schemeClr val="bg1">
                    <a:lumMod val="50000"/>
                  </a:schemeClr>
                </a:solidFill>
              </a:rPr>
              <a:t>2019. okt. 24.</a:t>
            </a:r>
            <a:endParaRPr lang="hu-HU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Kép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535613"/>
            <a:ext cx="83693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8384" y="129632"/>
            <a:ext cx="828830" cy="826379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 descr="Kép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989" y="1196752"/>
            <a:ext cx="8229600" cy="3565798"/>
          </a:xfrm>
        </p:spPr>
      </p:pic>
      <p:sp>
        <p:nvSpPr>
          <p:cNvPr id="5" name="Téglalap 4"/>
          <p:cNvSpPr/>
          <p:nvPr/>
        </p:nvSpPr>
        <p:spPr>
          <a:xfrm>
            <a:off x="1691680" y="5250579"/>
            <a:ext cx="6059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A Magyar Királyi Vas- és Acélgyár látképe 1900-ban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95232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 descr="Kép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404664"/>
            <a:ext cx="7128792" cy="5335456"/>
          </a:xfrm>
        </p:spPr>
      </p:pic>
      <p:sp>
        <p:nvSpPr>
          <p:cNvPr id="5" name="Téglalap 4"/>
          <p:cNvSpPr/>
          <p:nvPr/>
        </p:nvSpPr>
        <p:spPr>
          <a:xfrm>
            <a:off x="2736588" y="6237312"/>
            <a:ext cx="3647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A lillafüredi Palotaszálló 1930-ban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26936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Miskolc ma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/>
              <a:t>A </a:t>
            </a:r>
            <a:r>
              <a:rPr lang="hu-HU" dirty="0" smtClean="0"/>
              <a:t> rendszerváltás </a:t>
            </a:r>
            <a:r>
              <a:rPr lang="hu-HU" dirty="0"/>
              <a:t> utáni években a város gazdasági szerkezete átalakult, a nagy állami cégek túlsúlya helyett a kis- és középvállalkozások lettek jelentősek. </a:t>
            </a:r>
            <a:endParaRPr lang="hu-HU" dirty="0" smtClean="0"/>
          </a:p>
          <a:p>
            <a:r>
              <a:rPr lang="hu-HU" dirty="0" smtClean="0"/>
              <a:t>Nőtt </a:t>
            </a:r>
            <a:r>
              <a:rPr lang="hu-HU" dirty="0"/>
              <a:t>a </a:t>
            </a:r>
            <a:r>
              <a:rPr lang="hu-HU" dirty="0" smtClean="0"/>
              <a:t>szolgáltató szektor </a:t>
            </a:r>
            <a:r>
              <a:rPr lang="hu-HU" dirty="0"/>
              <a:t>jelentősége, nemzetközi nagyvállalatok, hipermarketek jelentek meg a térségben, az </a:t>
            </a:r>
            <a:r>
              <a:rPr lang="hu-HU" dirty="0" smtClean="0"/>
              <a:t> autópálya </a:t>
            </a:r>
            <a:r>
              <a:rPr lang="hu-HU" dirty="0"/>
              <a:t> is elérte a várost</a:t>
            </a:r>
            <a:r>
              <a:rPr lang="hu-HU" dirty="0" smtClean="0"/>
              <a:t>.</a:t>
            </a:r>
          </a:p>
          <a:p>
            <a:r>
              <a:rPr lang="hu-HU" dirty="0" smtClean="0"/>
              <a:t>Miskolc </a:t>
            </a:r>
            <a:r>
              <a:rPr lang="hu-HU" dirty="0"/>
              <a:t>ettől kezdve erősíteni igyekezett idegenforgalmi és kulturális szerepét, ígéretes pályázatot nyújtott be az </a:t>
            </a:r>
            <a:r>
              <a:rPr lang="hu-HU" dirty="0" smtClean="0"/>
              <a:t> Európa kulturális fővárosa </a:t>
            </a:r>
            <a:r>
              <a:rPr lang="hu-HU" dirty="0"/>
              <a:t> címre, elindította a </a:t>
            </a:r>
            <a:r>
              <a:rPr lang="hu-HU" dirty="0" smtClean="0"/>
              <a:t> Miskolci Nemzetközi Operafesztivált.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52322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Gazdasági váltás – tercier szektor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hu-HU" dirty="0" smtClean="0"/>
              <a:t>TURIZMUS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144000" cy="50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13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642"/>
            <a:ext cx="9144000" cy="402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4710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4067944" y="591240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hu-HU" dirty="0" smtClean="0">
                <a:solidFill>
                  <a:prstClr val="black"/>
                </a:solidFill>
                <a:hlinkClick r:id="rId2"/>
              </a:rPr>
              <a:t>https://miskolcadhatott.blog.hu/2018/03/30/meselo_miskolci_helynevek_ujdiosgyor</a:t>
            </a:r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4" name="Kép 3" descr="Kép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82" y="260648"/>
            <a:ext cx="8221436" cy="538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1430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2.bp.blogspot.com/-M-YSI_h5ja8/UKvcyae6PUI/AAAAAAAAGmY/wiS543fY9MU/s640/miskolc_logo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509120"/>
            <a:ext cx="3765850" cy="1988840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154091" y="45091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hu-HU" dirty="0" smtClean="0">
                <a:solidFill>
                  <a:prstClr val="black"/>
                </a:solidFill>
                <a:hlinkClick r:id="rId3"/>
              </a:rPr>
              <a:t>https://hazaiturizmus.blogspot.com/2012/11/miskolc-fotoalbum.html</a:t>
            </a:r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5" name="Kép 4" descr="Kép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12" y="332656"/>
            <a:ext cx="711517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63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Kép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98" y="586248"/>
            <a:ext cx="7798003" cy="568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89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664"/>
            <a:ext cx="5824489" cy="491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73129" y="5520958"/>
            <a:ext cx="5292329" cy="20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defTabSz="685800"/>
            <a:r>
              <a:rPr lang="hu-HU" altLang="hu-HU" sz="900"/>
              <a:t>Drawing of Hámor (former Diósgyőr) lake in the Vasárnapi Újság (Sunday News), 1861.04.28.</a:t>
            </a:r>
          </a:p>
        </p:txBody>
      </p:sp>
    </p:spTree>
    <p:extLst>
      <p:ext uri="{BB962C8B-B14F-4D97-AF65-F5344CB8AC3E}">
        <p14:creationId xmlns:p14="http://schemas.microsoft.com/office/powerpoint/2010/main" xmlns="" val="229145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756514"/>
            <a:ext cx="7344816" cy="477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1564" y="5539050"/>
            <a:ext cx="2169319" cy="28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9420" rIns="67500" bIns="3375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defTabSz="685800">
              <a:spcBef>
                <a:spcPts val="900"/>
              </a:spcBef>
              <a:spcAft>
                <a:spcPts val="750"/>
              </a:spcAft>
            </a:pPr>
            <a:r>
              <a:rPr lang="hu-HU" altLang="hu-HU" sz="750" dirty="0"/>
              <a:t>1915</a:t>
            </a:r>
            <a:br>
              <a:rPr lang="hu-HU" altLang="hu-HU" sz="750" dirty="0"/>
            </a:br>
            <a:r>
              <a:rPr lang="hu-HU" altLang="hu-HU" sz="750" dirty="0"/>
              <a:t>Kiadási adatok: Grünwald Ignác kiadása Miskolc</a:t>
            </a:r>
          </a:p>
        </p:txBody>
      </p:sp>
    </p:spTree>
    <p:extLst>
      <p:ext uri="{BB962C8B-B14F-4D97-AF65-F5344CB8AC3E}">
        <p14:creationId xmlns:p14="http://schemas.microsoft.com/office/powerpoint/2010/main" xmlns="" val="336034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2C57111-8195-48FA-B9BE-6745B2C9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hu-HU" b="0" dirty="0"/>
              <a:t> A településfejlődés meghatározó tényezői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1D04E59C-F3A0-4DC8-9919-637B0D7EC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hu-HU" dirty="0"/>
              <a:t>A </a:t>
            </a:r>
            <a:r>
              <a:rPr lang="hu-HU" b="1" dirty="0"/>
              <a:t>települések helyzetét, fejlődésük feltételeit </a:t>
            </a:r>
            <a:r>
              <a:rPr lang="hu-HU" dirty="0"/>
              <a:t>vizsgálva </a:t>
            </a:r>
            <a:r>
              <a:rPr lang="hu-HU" dirty="0" smtClean="0"/>
              <a:t>megkülönböztetünk:</a:t>
            </a:r>
            <a:endParaRPr lang="hu-HU" dirty="0"/>
          </a:p>
          <a:p>
            <a:pPr fontAlgn="base"/>
            <a:r>
              <a:rPr lang="hu-HU" dirty="0"/>
              <a:t>természeti,</a:t>
            </a:r>
          </a:p>
          <a:p>
            <a:pPr fontAlgn="base"/>
            <a:r>
              <a:rPr lang="hu-HU" dirty="0"/>
              <a:t>gazdasági,</a:t>
            </a:r>
          </a:p>
          <a:p>
            <a:pPr fontAlgn="base"/>
            <a:r>
              <a:rPr lang="hu-HU" dirty="0"/>
              <a:t>társadalmi,</a:t>
            </a:r>
          </a:p>
          <a:p>
            <a:pPr fontAlgn="base"/>
            <a:r>
              <a:rPr lang="hu-HU" dirty="0"/>
              <a:t>műszaki,</a:t>
            </a:r>
          </a:p>
          <a:p>
            <a:pPr fontAlgn="base"/>
            <a:r>
              <a:rPr lang="hu-HU" dirty="0"/>
              <a:t>ökológiai,</a:t>
            </a:r>
          </a:p>
          <a:p>
            <a:pPr fontAlgn="base"/>
            <a:r>
              <a:rPr lang="hu-HU" dirty="0"/>
              <a:t>strukturális (szerkezeti) és</a:t>
            </a:r>
          </a:p>
          <a:p>
            <a:pPr fontAlgn="base"/>
            <a:r>
              <a:rPr lang="hu-HU" dirty="0"/>
              <a:t>irányítási hatótényezőket.</a:t>
            </a:r>
          </a:p>
          <a:p>
            <a:pPr marL="514350" indent="-514350">
              <a:buAutoNum type="arabicPeriod"/>
            </a:pP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251520" y="63108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err="1">
                <a:solidFill>
                  <a:srgbClr val="222222"/>
                </a:solidFill>
                <a:latin typeface="Verdana" panose="020B0604030504040204" pitchFamily="34" charset="0"/>
              </a:rPr>
              <a:t>Kőszegfalvi</a:t>
            </a:r>
            <a:r>
              <a:rPr lang="hu-H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hu-HU" dirty="0" smtClean="0">
                <a:solidFill>
                  <a:srgbClr val="222222"/>
                </a:solidFill>
                <a:latin typeface="Verdana" panose="020B0604030504040204" pitchFamily="34" charset="0"/>
              </a:rPr>
              <a:t>et </a:t>
            </a:r>
            <a:r>
              <a:rPr lang="hu-HU" dirty="0" err="1" smtClean="0">
                <a:solidFill>
                  <a:srgbClr val="222222"/>
                </a:solidFill>
                <a:latin typeface="Verdana" panose="020B0604030504040204" pitchFamily="34" charset="0"/>
              </a:rPr>
              <a:t>al</a:t>
            </a:r>
            <a:r>
              <a:rPr lang="hu-HU" dirty="0" smtClean="0">
                <a:solidFill>
                  <a:srgbClr val="222222"/>
                </a:solidFill>
                <a:latin typeface="Verdana" panose="020B0604030504040204" pitchFamily="34" charset="0"/>
              </a:rPr>
              <a:t>. (1998</a:t>
            </a:r>
            <a:r>
              <a:rPr lang="hu-HU" dirty="0">
                <a:solidFill>
                  <a:srgbClr val="222222"/>
                </a:solidFill>
                <a:latin typeface="Verdana" panose="020B0604030504040204" pitchFamily="34" charset="0"/>
              </a:rPr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24232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1823"/>
            <a:ext cx="6681248" cy="4676894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681248" y="1351278"/>
            <a:ext cx="2040672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dirty="0">
                <a:solidFill>
                  <a:prstClr val="black"/>
                </a:solidFill>
              </a:rPr>
              <a:t>As a result of the increasing number of visitors, new forms of tourism were also appeared in the settlement: bath and sailing on the </a:t>
            </a:r>
            <a:r>
              <a:rPr lang="en-GB" dirty="0" err="1">
                <a:solidFill>
                  <a:prstClr val="black"/>
                </a:solidFill>
              </a:rPr>
              <a:t>Hámor</a:t>
            </a:r>
            <a:r>
              <a:rPr lang="en-GB" dirty="0">
                <a:solidFill>
                  <a:prstClr val="black"/>
                </a:solidFill>
              </a:rPr>
              <a:t> Lake, winter sports (ice hockey, ski jumping), conference tourism at Hotel </a:t>
            </a:r>
            <a:r>
              <a:rPr lang="en-GB" dirty="0" err="1">
                <a:solidFill>
                  <a:prstClr val="black"/>
                </a:solidFill>
              </a:rPr>
              <a:t>Palota</a:t>
            </a:r>
            <a:r>
              <a:rPr lang="en-GB" dirty="0">
                <a:solidFill>
                  <a:prstClr val="black"/>
                </a:solidFill>
              </a:rPr>
              <a:t>, etc. </a:t>
            </a:r>
            <a:endParaRPr lang="hu-HU" dirty="0">
              <a:solidFill>
                <a:prstClr val="black"/>
              </a:solidFill>
            </a:endParaRPr>
          </a:p>
          <a:p>
            <a:pPr defTabSz="685800"/>
            <a:endParaRPr lang="hu-HU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18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7474" y="983980"/>
            <a:ext cx="6099987" cy="440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1729" y="5504028"/>
            <a:ext cx="2684859" cy="40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9420" rIns="67500" bIns="3375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defTabSz="685800">
              <a:spcBef>
                <a:spcPts val="900"/>
              </a:spcBef>
              <a:spcAft>
                <a:spcPts val="750"/>
              </a:spcAft>
            </a:pPr>
            <a:r>
              <a:rPr lang="hu-HU" altLang="hu-HU" sz="750" dirty="0"/>
              <a:t>1930</a:t>
            </a:r>
            <a:br>
              <a:rPr lang="hu-HU" altLang="hu-HU" sz="750" dirty="0"/>
            </a:br>
            <a:r>
              <a:rPr lang="hu-HU" altLang="hu-HU" sz="750" dirty="0" err="1"/>
              <a:t>orig</a:t>
            </a:r>
            <a:r>
              <a:rPr lang="hu-HU" altLang="hu-HU" sz="750" dirty="0"/>
              <a:t>: Magyar Földrajzi Múzeum / Erdélyi Mór cége / </a:t>
            </a:r>
            <a:r>
              <a:rPr lang="hu-HU" altLang="hu-HU" sz="750" dirty="0" err="1"/>
              <a:t>Fortepan</a:t>
            </a:r>
            <a:endParaRPr lang="hu-HU" altLang="hu-HU" sz="750" dirty="0"/>
          </a:p>
        </p:txBody>
      </p:sp>
    </p:spTree>
    <p:extLst>
      <p:ext uri="{BB962C8B-B14F-4D97-AF65-F5344CB8AC3E}">
        <p14:creationId xmlns:p14="http://schemas.microsoft.com/office/powerpoint/2010/main" xmlns="" val="394940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1239" y="997686"/>
            <a:ext cx="6805874" cy="449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3424" y="5582116"/>
            <a:ext cx="4282678" cy="41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9420" rIns="67500" bIns="3375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defTabSz="685800">
              <a:spcBef>
                <a:spcPts val="900"/>
              </a:spcBef>
              <a:spcAft>
                <a:spcPts val="750"/>
              </a:spcAft>
            </a:pPr>
            <a:r>
              <a:rPr lang="hu-HU" altLang="hu-HU" sz="750" dirty="0"/>
              <a:t>Kiadási adatok: </a:t>
            </a:r>
            <a:r>
              <a:rPr lang="hu-HU" altLang="hu-HU" sz="750" dirty="0" err="1"/>
              <a:t>Monostory</a:t>
            </a:r>
            <a:r>
              <a:rPr lang="hu-HU" altLang="hu-HU" sz="750" dirty="0"/>
              <a:t> György, Budapest, IX., </a:t>
            </a:r>
            <a:r>
              <a:rPr lang="hu-HU" altLang="hu-HU" sz="750" dirty="0" err="1"/>
              <a:t>LÓnyai</a:t>
            </a:r>
            <a:r>
              <a:rPr lang="hu-HU" altLang="hu-HU" sz="750" dirty="0"/>
              <a:t> u. 17.; 11. sz.; Törvényesen védve 1932.</a:t>
            </a:r>
          </a:p>
        </p:txBody>
      </p:sp>
    </p:spTree>
    <p:extLst>
      <p:ext uri="{BB962C8B-B14F-4D97-AF65-F5344CB8AC3E}">
        <p14:creationId xmlns:p14="http://schemas.microsoft.com/office/powerpoint/2010/main" xmlns="" val="77713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1058" y="996467"/>
            <a:ext cx="6990566" cy="449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5183" y="5598348"/>
            <a:ext cx="54102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defTabSz="685800"/>
            <a:r>
              <a:rPr lang="hu-HU" altLang="hu-HU" sz="900" dirty="0"/>
              <a:t>1932</a:t>
            </a:r>
          </a:p>
          <a:p>
            <a:pPr defTabSz="685800"/>
            <a:r>
              <a:rPr lang="hu-HU" altLang="hu-HU" sz="900" dirty="0"/>
              <a:t>Kiadási adatok: </a:t>
            </a:r>
            <a:r>
              <a:rPr lang="hu-HU" altLang="hu-HU" sz="900" dirty="0" err="1"/>
              <a:t>Monostory</a:t>
            </a:r>
            <a:r>
              <a:rPr lang="hu-HU" altLang="hu-HU" sz="900" dirty="0"/>
              <a:t> György Budapest, IX., Lónyai u. 17., 1. sz.</a:t>
            </a:r>
          </a:p>
        </p:txBody>
      </p:sp>
    </p:spTree>
    <p:extLst>
      <p:ext uri="{BB962C8B-B14F-4D97-AF65-F5344CB8AC3E}">
        <p14:creationId xmlns:p14="http://schemas.microsoft.com/office/powerpoint/2010/main" xmlns="" val="45905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03" y="947303"/>
            <a:ext cx="4606994" cy="294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897" y="2218542"/>
            <a:ext cx="4243859" cy="268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01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203" y="974338"/>
            <a:ext cx="3043470" cy="482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20048" y="5623657"/>
            <a:ext cx="2022872" cy="28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9420" rIns="67500" bIns="3375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defTabSz="685800">
              <a:spcBef>
                <a:spcPts val="900"/>
              </a:spcBef>
              <a:spcAft>
                <a:spcPts val="750"/>
              </a:spcAft>
            </a:pPr>
            <a:r>
              <a:rPr lang="hu-HU" altLang="hu-HU" sz="750" dirty="0"/>
              <a:t>1931</a:t>
            </a:r>
            <a:br>
              <a:rPr lang="hu-HU" altLang="hu-HU" sz="750" dirty="0"/>
            </a:br>
            <a:r>
              <a:rPr lang="hu-HU" altLang="hu-HU" sz="750" dirty="0"/>
              <a:t>Kiadási adatok: </a:t>
            </a:r>
            <a:r>
              <a:rPr lang="hu-HU" altLang="hu-HU" sz="750" dirty="0" err="1"/>
              <a:t>Weinstock</a:t>
            </a:r>
            <a:r>
              <a:rPr lang="hu-HU" altLang="hu-HU" sz="750" dirty="0"/>
              <a:t> E. Budapest, 762.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358" y="857251"/>
            <a:ext cx="3056334" cy="473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78692" y="986272"/>
            <a:ext cx="2282979" cy="48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defTabSz="685800"/>
            <a:r>
              <a:rPr lang="hu-HU" altLang="hu-HU" sz="900" dirty="0" err="1"/>
              <a:t>Droppstones</a:t>
            </a:r>
            <a:r>
              <a:rPr lang="hu-HU" altLang="hu-HU" sz="900" dirty="0"/>
              <a:t> </a:t>
            </a:r>
            <a:r>
              <a:rPr lang="hu-HU" altLang="hu-HU" sz="900" dirty="0" err="1"/>
              <a:t>in</a:t>
            </a:r>
            <a:r>
              <a:rPr lang="hu-HU" altLang="hu-HU" sz="900" dirty="0"/>
              <a:t> </a:t>
            </a:r>
            <a:r>
              <a:rPr lang="hu-HU" altLang="hu-HU" sz="900" dirty="0" err="1"/>
              <a:t>the</a:t>
            </a:r>
            <a:r>
              <a:rPr lang="hu-HU" altLang="hu-HU" sz="900" dirty="0"/>
              <a:t> Szent István </a:t>
            </a:r>
            <a:r>
              <a:rPr lang="hu-HU" altLang="hu-HU" sz="900" dirty="0" err="1"/>
              <a:t>cave</a:t>
            </a:r>
            <a:endParaRPr lang="hu-HU" altLang="hu-HU" sz="900" dirty="0"/>
          </a:p>
          <a:p>
            <a:pPr defTabSz="685800"/>
            <a:r>
              <a:rPr lang="hu-HU" altLang="hu-HU" sz="900" dirty="0" err="1"/>
              <a:t>Postcard</a:t>
            </a:r>
            <a:r>
              <a:rPr lang="hu-HU" altLang="hu-HU" sz="900" dirty="0"/>
              <a:t>; </a:t>
            </a:r>
            <a:r>
              <a:rPr lang="hu-HU" altLang="hu-HU" sz="900" dirty="0" err="1"/>
              <a:t>publisher</a:t>
            </a:r>
            <a:r>
              <a:rPr lang="hu-HU" altLang="hu-HU" sz="900" dirty="0"/>
              <a:t>: Képzőművészeti Alap Kiadóvállalata, Budapest, FF. VII. 76-683</a:t>
            </a:r>
          </a:p>
        </p:txBody>
      </p:sp>
    </p:spTree>
    <p:extLst>
      <p:ext uri="{BB962C8B-B14F-4D97-AF65-F5344CB8AC3E}">
        <p14:creationId xmlns:p14="http://schemas.microsoft.com/office/powerpoint/2010/main" xmlns="" val="247993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éptalálat a következőre: „lillafüred palota szálló a függőkerttel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812" y="1041245"/>
            <a:ext cx="6712280" cy="271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322" y="3140462"/>
            <a:ext cx="2995020" cy="263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368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583" y="1135624"/>
            <a:ext cx="3127784" cy="417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556" y="1118897"/>
            <a:ext cx="3140328" cy="418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825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16" y="1135624"/>
            <a:ext cx="3367051" cy="448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0909" y="1135624"/>
            <a:ext cx="3810342" cy="285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35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74" y="985084"/>
            <a:ext cx="4055654" cy="3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4266" y="2363318"/>
            <a:ext cx="4327667" cy="316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133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6860315" cy="936104"/>
          </a:xfrm>
        </p:spPr>
        <p:txBody>
          <a:bodyPr>
            <a:normAutofit fontScale="90000"/>
          </a:bodyPr>
          <a:lstStyle/>
          <a:p>
            <a:r>
              <a:rPr lang="hu-HU" dirty="0"/>
              <a:t>A települések fejlődése szempontjából fontos földrajzi tényezők két csoportra oszthatók: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Helyzeti </a:t>
            </a:r>
            <a:r>
              <a:rPr lang="hu-HU" dirty="0" smtClean="0"/>
              <a:t>energiák</a:t>
            </a:r>
          </a:p>
          <a:p>
            <a:r>
              <a:rPr lang="hu-HU" dirty="0"/>
              <a:t>Helyi </a:t>
            </a:r>
            <a:r>
              <a:rPr lang="hu-HU" dirty="0" smtClean="0"/>
              <a:t>energiák</a:t>
            </a:r>
          </a:p>
          <a:p>
            <a:r>
              <a:rPr lang="hu-HU" b="1" dirty="0"/>
              <a:t>Helyzeti energia alatt a földrajzi elhelyezkedésből adódó előnyöket, </a:t>
            </a:r>
            <a:endParaRPr lang="hu-HU" b="1" dirty="0" smtClean="0"/>
          </a:p>
          <a:p>
            <a:r>
              <a:rPr lang="hu-HU" b="1" dirty="0" smtClean="0"/>
              <a:t>míg </a:t>
            </a:r>
            <a:r>
              <a:rPr lang="hu-HU" b="1" dirty="0"/>
              <a:t>a helyi energiának a helyben rendelkezésre álló</a:t>
            </a:r>
            <a:r>
              <a:rPr lang="hu-HU" dirty="0"/>
              <a:t>, a település fejlődését elősegítő </a:t>
            </a:r>
            <a:r>
              <a:rPr lang="hu-HU" b="1" dirty="0"/>
              <a:t>természeti adottságok összességét</a:t>
            </a:r>
            <a:r>
              <a:rPr lang="hu-HU" dirty="0"/>
              <a:t> értjük.</a:t>
            </a:r>
          </a:p>
        </p:txBody>
      </p:sp>
    </p:spTree>
    <p:extLst>
      <p:ext uri="{BB962C8B-B14F-4D97-AF65-F5344CB8AC3E}">
        <p14:creationId xmlns:p14="http://schemas.microsoft.com/office/powerpoint/2010/main" xmlns="" val="299971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53" y="996640"/>
            <a:ext cx="4286250" cy="2857500"/>
          </a:xfrm>
          <a:prstGeom prst="rect">
            <a:avLst/>
          </a:prstGeom>
        </p:spPr>
      </p:pic>
      <p:pic>
        <p:nvPicPr>
          <p:cNvPr id="1026" name="Picture 2" descr="http://www.gyogyhelyek.hu/images/tmp91F-lar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9349" y="2080400"/>
            <a:ext cx="4909616" cy="368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14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éptalálat a következőre: „lillafüred kisvasú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045" y="117506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546" y="2778047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571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19" y="1817113"/>
            <a:ext cx="7457761" cy="495408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87" y="82967"/>
            <a:ext cx="2772754" cy="197700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571" y="-30848"/>
            <a:ext cx="3603104" cy="326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210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2204864"/>
            <a:ext cx="9202224" cy="429437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4"/>
            <a:ext cx="4373385" cy="228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39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" y="1600200"/>
            <a:ext cx="9144000" cy="51435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693" y="0"/>
            <a:ext cx="4652233" cy="242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4130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3649"/>
            <a:ext cx="9144000" cy="499169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11" y="-28588"/>
            <a:ext cx="3420028" cy="192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841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0566" y="-17570"/>
            <a:ext cx="4525963" cy="452596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061" y="2636912"/>
            <a:ext cx="623047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01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63464"/>
            <a:ext cx="5816475" cy="326812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9924" y="2996952"/>
            <a:ext cx="5044447" cy="378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143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3918" y="188640"/>
            <a:ext cx="4365001" cy="295232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07" y="0"/>
            <a:ext cx="5150346" cy="343356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900" y="3543213"/>
            <a:ext cx="62865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0967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22" y="620688"/>
            <a:ext cx="8239515" cy="578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4562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4785395"/>
          </a:xfrm>
        </p:spPr>
        <p:txBody>
          <a:bodyPr>
            <a:normAutofit fontScale="92500"/>
          </a:bodyPr>
          <a:lstStyle/>
          <a:p>
            <a:pPr fontAlgn="base"/>
            <a:r>
              <a:rPr lang="hu-HU" dirty="0"/>
              <a:t>Az eltérő </a:t>
            </a:r>
            <a:r>
              <a:rPr lang="hu-HU" b="1" dirty="0"/>
              <a:t>természetföldrajzi tájak</a:t>
            </a:r>
            <a:r>
              <a:rPr lang="hu-HU" dirty="0"/>
              <a:t> (pl. síkság-hegyvidék, szárazföld-tenger, folyóvölgy-sivatag) találkozásánál történelmileg alakultak ki az </a:t>
            </a:r>
            <a:r>
              <a:rPr lang="hu-HU" dirty="0" err="1"/>
              <a:t>ún</a:t>
            </a:r>
            <a:r>
              <a:rPr lang="hu-HU" dirty="0"/>
              <a:t> </a:t>
            </a:r>
            <a:r>
              <a:rPr lang="hu-HU" dirty="0" err="1" smtClean="0"/>
              <a:t>vásárvárosvonalak</a:t>
            </a:r>
            <a:r>
              <a:rPr lang="hu-HU" dirty="0" smtClean="0"/>
              <a:t>.</a:t>
            </a:r>
            <a:endParaRPr lang="hu-HU" dirty="0"/>
          </a:p>
          <a:p>
            <a:pPr fontAlgn="base"/>
            <a:r>
              <a:rPr lang="hu-HU" dirty="0"/>
              <a:t>A helyzeti energiát jelent és ennek egykori kihasználásával jöttek létre egyes </a:t>
            </a:r>
            <a:r>
              <a:rPr lang="hu-HU" b="1" dirty="0"/>
              <a:t>nagytájakon olyan központi városok</a:t>
            </a:r>
            <a:r>
              <a:rPr lang="hu-HU" dirty="0"/>
              <a:t>, mint pl. </a:t>
            </a:r>
            <a:r>
              <a:rPr lang="hu-HU" b="1" dirty="0"/>
              <a:t>Budapest</a:t>
            </a:r>
            <a:r>
              <a:rPr lang="hu-HU" dirty="0"/>
              <a:t> a Kárpát-medence központjában, amely az adott régió földrajzi központja.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6533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6068227" cy="936104"/>
          </a:xfrm>
        </p:spPr>
        <p:txBody>
          <a:bodyPr/>
          <a:lstStyle/>
          <a:p>
            <a:r>
              <a:rPr lang="hu-HU" dirty="0" smtClean="0"/>
              <a:t>Összegzés helyett – </a:t>
            </a:r>
            <a:r>
              <a:rPr lang="hu-HU" dirty="0" err="1" smtClean="0"/>
              <a:t>miskolc</a:t>
            </a:r>
            <a:r>
              <a:rPr lang="hu-HU" dirty="0" smtClean="0"/>
              <a:t> élhető város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49" y="3905185"/>
            <a:ext cx="6477000" cy="29051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034" y="620688"/>
            <a:ext cx="4919148" cy="327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15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4419600" cy="1440160"/>
          </a:xfrm>
        </p:spPr>
        <p:txBody>
          <a:bodyPr/>
          <a:lstStyle/>
          <a:p>
            <a:r>
              <a:rPr lang="hu-HU" dirty="0"/>
              <a:t>KÖSZÖNÖM </a:t>
            </a:r>
            <a:br>
              <a:rPr lang="hu-HU" dirty="0"/>
            </a:br>
            <a:r>
              <a:rPr lang="hu-HU" dirty="0"/>
              <a:t>A FIGYELMET!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476672"/>
            <a:ext cx="1222851" cy="121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340768"/>
            <a:ext cx="8435280" cy="5184576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hu-HU" dirty="0"/>
              <a:t>A </a:t>
            </a:r>
            <a:r>
              <a:rPr lang="hu-HU" b="1" dirty="0"/>
              <a:t>helyi energiák</a:t>
            </a:r>
            <a:r>
              <a:rPr lang="hu-HU" dirty="0"/>
              <a:t> főbb megjelenési formái az alábbiak:</a:t>
            </a:r>
          </a:p>
          <a:p>
            <a:pPr fontAlgn="base"/>
            <a:r>
              <a:rPr lang="hu-HU" dirty="0"/>
              <a:t>domborzat</a:t>
            </a:r>
          </a:p>
          <a:p>
            <a:pPr fontAlgn="base"/>
            <a:r>
              <a:rPr lang="hu-HU" dirty="0"/>
              <a:t>víz,</a:t>
            </a:r>
          </a:p>
          <a:p>
            <a:pPr fontAlgn="base"/>
            <a:r>
              <a:rPr lang="hu-HU" dirty="0"/>
              <a:t>termálvíz,</a:t>
            </a:r>
          </a:p>
          <a:p>
            <a:pPr fontAlgn="base"/>
            <a:r>
              <a:rPr lang="hu-HU" dirty="0"/>
              <a:t>ásványkincsek,</a:t>
            </a:r>
          </a:p>
          <a:p>
            <a:pPr fontAlgn="base"/>
            <a:r>
              <a:rPr lang="hu-HU" dirty="0"/>
              <a:t>kőzetek,</a:t>
            </a:r>
          </a:p>
          <a:p>
            <a:pPr fontAlgn="base"/>
            <a:r>
              <a:rPr lang="hu-HU" dirty="0"/>
              <a:t>energiahordozók,</a:t>
            </a:r>
          </a:p>
          <a:p>
            <a:pPr fontAlgn="base"/>
            <a:r>
              <a:rPr lang="hu-HU" dirty="0"/>
              <a:t>Jelentős </a:t>
            </a:r>
            <a:r>
              <a:rPr lang="hu-HU" b="1" dirty="0"/>
              <a:t>helyzeti energia </a:t>
            </a:r>
            <a:r>
              <a:rPr lang="hu-HU" dirty="0"/>
              <a:t>lehet a települést környező táj szépsége, esztétikai értéke, és az üdülésre, sportolásra való alkalmassága. Ilyenek pl. a nemzeti parkok, üdülő-, kiránduló központok, síparadicsomok. Így pl. a </a:t>
            </a:r>
            <a:r>
              <a:rPr lang="hu-HU" dirty="0" err="1"/>
              <a:t>hévizi</a:t>
            </a:r>
            <a:r>
              <a:rPr lang="hu-HU" dirty="0"/>
              <a:t> tó termálvize a település helyi energiáját adja, a ráépülő szolgáltatások a turizmus és a gazdaság potenciálját növelik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0666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52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612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 Az ember és a hasznosított természeti-földrajzi táj folyamatos szoros kapcsolatban, állandó kölcsönhatásban állt egymással</a:t>
            </a:r>
            <a:r>
              <a:rPr lang="hu-HU" dirty="0" smtClean="0"/>
              <a:t>.</a:t>
            </a:r>
          </a:p>
          <a:p>
            <a:r>
              <a:rPr lang="hu-HU" dirty="0" smtClean="0"/>
              <a:t>Általában </a:t>
            </a:r>
            <a:r>
              <a:rPr lang="hu-HU" dirty="0"/>
              <a:t>négy periódust különböztetnek meg az ember tájalkotó szerepével kapcsolatban: </a:t>
            </a:r>
            <a:endParaRPr lang="hu-HU" dirty="0" smtClean="0"/>
          </a:p>
          <a:p>
            <a:r>
              <a:rPr lang="hu-HU" dirty="0" smtClean="0"/>
              <a:t>az </a:t>
            </a:r>
            <a:r>
              <a:rPr lang="hu-HU" dirty="0"/>
              <a:t>első a régibb kőkori vadász-gyűjtögető életforma,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második a földművelő-állattenyésztő életforma megjelenése az </a:t>
            </a:r>
            <a:r>
              <a:rPr lang="hu-HU" dirty="0" err="1"/>
              <a:t>újkőkortól</a:t>
            </a:r>
            <a:r>
              <a:rPr lang="hu-HU" dirty="0"/>
              <a:t> kezdve,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harmadik a már állandó településekhez kapcsolódó mezőgazdaság az i. e. 10. századtól,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negyedik pedig a máig tartó urbanizációs folyamatokkal jellemezhető szakasz</a:t>
            </a:r>
          </a:p>
        </p:txBody>
      </p:sp>
    </p:spTree>
    <p:extLst>
      <p:ext uri="{BB962C8B-B14F-4D97-AF65-F5344CB8AC3E}">
        <p14:creationId xmlns:p14="http://schemas.microsoft.com/office/powerpoint/2010/main" xmlns="" val="391157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Miskolc betelepülése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>
            <a:normAutofit fontScale="77500" lnSpcReduction="20000"/>
          </a:bodyPr>
          <a:lstStyle/>
          <a:p>
            <a:r>
              <a:rPr lang="hu-HU" b="1" dirty="0"/>
              <a:t>Miskolc története</a:t>
            </a:r>
            <a:r>
              <a:rPr lang="hu-HU" dirty="0"/>
              <a:t> 70 000 évre vezethető vissza, az ezt bizonyító leleteket az </a:t>
            </a:r>
            <a:r>
              <a:rPr lang="hu-HU" dirty="0" smtClean="0"/>
              <a:t>avasi Tűzkövesen </a:t>
            </a:r>
            <a:r>
              <a:rPr lang="hu-HU" dirty="0"/>
              <a:t>tárták fel.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honfoglaló magyarság a népvándorlás második hullámában érkezett a </a:t>
            </a:r>
            <a:r>
              <a:rPr lang="hu-HU" dirty="0" smtClean="0"/>
              <a:t> Kárpát-medencébe. Miskolcot és Győr (Diósgyőr) várát Böngér, a Miskolc (</a:t>
            </a:r>
            <a:r>
              <a:rPr lang="hu-HU" dirty="0" err="1" smtClean="0"/>
              <a:t>Miskóc</a:t>
            </a:r>
            <a:r>
              <a:rPr lang="hu-HU" dirty="0" smtClean="0"/>
              <a:t>) nemzetség </a:t>
            </a:r>
            <a:r>
              <a:rPr lang="hu-HU" dirty="0"/>
              <a:t> őse foglalta el. </a:t>
            </a:r>
            <a:endParaRPr lang="hu-HU" dirty="0" smtClean="0"/>
          </a:p>
          <a:p>
            <a:r>
              <a:rPr lang="hu-HU" dirty="0" smtClean="0"/>
              <a:t>Miskolc </a:t>
            </a:r>
            <a:r>
              <a:rPr lang="hu-HU" dirty="0"/>
              <a:t>a rokonság legfontosabb birtoka lett, de Diósgyőr a 11–13. század között királyi várbirtokká vált. </a:t>
            </a:r>
            <a:endParaRPr lang="hu-HU" dirty="0" smtClean="0"/>
          </a:p>
          <a:p>
            <a:r>
              <a:rPr lang="hu-HU" dirty="0" smtClean="0"/>
              <a:t>Ezt </a:t>
            </a:r>
            <a:r>
              <a:rPr lang="hu-HU" dirty="0"/>
              <a:t>követően a </a:t>
            </a:r>
            <a:r>
              <a:rPr lang="hu-HU" dirty="0" smtClean="0"/>
              <a:t>két település a Szinva völgyében elkülönülten</a:t>
            </a:r>
            <a:r>
              <a:rPr lang="hu-HU" dirty="0"/>
              <a:t>, de folyamatos egymásra hatásban fejlődött.</a:t>
            </a:r>
          </a:p>
        </p:txBody>
      </p:sp>
    </p:spTree>
    <p:extLst>
      <p:ext uri="{BB962C8B-B14F-4D97-AF65-F5344CB8AC3E}">
        <p14:creationId xmlns:p14="http://schemas.microsoft.com/office/powerpoint/2010/main" xmlns="" val="198994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5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6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</TotalTime>
  <Words>595</Words>
  <Application>Microsoft Office PowerPoint</Application>
  <PresentationFormat>Diavetítés a képernyőre (4:3 oldalarány)</PresentationFormat>
  <Paragraphs>105</Paragraphs>
  <Slides>51</Slides>
  <Notes>15</Notes>
  <HiddenSlides>0</HiddenSlides>
  <MMClips>0</MMClips>
  <ScaleCrop>false</ScaleCrop>
  <HeadingPairs>
    <vt:vector size="4" baseType="variant">
      <vt:variant>
        <vt:lpstr>Téma</vt:lpstr>
      </vt:variant>
      <vt:variant>
        <vt:i4>13</vt:i4>
      </vt:variant>
      <vt:variant>
        <vt:lpstr>Diacímek</vt:lpstr>
      </vt:variant>
      <vt:variant>
        <vt:i4>51</vt:i4>
      </vt:variant>
    </vt:vector>
  </HeadingPairs>
  <TitlesOfParts>
    <vt:vector size="64" baseType="lpstr">
      <vt:lpstr>Office-téma</vt:lpstr>
      <vt:lpstr>1_Office-téma</vt:lpstr>
      <vt:lpstr>2_Office-téma</vt:lpstr>
      <vt:lpstr>3_Office-téma</vt:lpstr>
      <vt:lpstr>4_Office-téma</vt:lpstr>
      <vt:lpstr>8_Office-téma</vt:lpstr>
      <vt:lpstr>9_Office-téma</vt:lpstr>
      <vt:lpstr>10_Office-téma</vt:lpstr>
      <vt:lpstr>11_Office-téma</vt:lpstr>
      <vt:lpstr>12_Office-téma</vt:lpstr>
      <vt:lpstr>14_Office-téma</vt:lpstr>
      <vt:lpstr>15_Office-téma</vt:lpstr>
      <vt:lpstr>16_Office-téma</vt:lpstr>
      <vt:lpstr>Megújuló Egyetem Felsőoktatási intézményi fejlesztések a felsőfokú oktatás minőségének és hozzáférhetőségének együttes javítása érdekében   EFOP-3.4.3-16-2016-00015 </vt:lpstr>
      <vt:lpstr>2. dia</vt:lpstr>
      <vt:lpstr> A településfejlődés meghatározó tényezői</vt:lpstr>
      <vt:lpstr>A települések fejlődése szempontjából fontos földrajzi tényezők két csoportra oszthatók:</vt:lpstr>
      <vt:lpstr>5. dia</vt:lpstr>
      <vt:lpstr>6. dia</vt:lpstr>
      <vt:lpstr>7. dia</vt:lpstr>
      <vt:lpstr>8. dia</vt:lpstr>
      <vt:lpstr>Miskolc betelepülése</vt:lpstr>
      <vt:lpstr>10. dia</vt:lpstr>
      <vt:lpstr>11. dia</vt:lpstr>
      <vt:lpstr>12. dia</vt:lpstr>
      <vt:lpstr>Miskolc a kereskedőváros</vt:lpstr>
      <vt:lpstr>14. dia</vt:lpstr>
      <vt:lpstr>15. dia</vt:lpstr>
      <vt:lpstr>16. dia</vt:lpstr>
      <vt:lpstr>17. dia</vt:lpstr>
      <vt:lpstr>Miskolc mai városképének kialakulása</vt:lpstr>
      <vt:lpstr>Miskolc a nehézipar fellegvára</vt:lpstr>
      <vt:lpstr>20. dia</vt:lpstr>
      <vt:lpstr>21. dia</vt:lpstr>
      <vt:lpstr>Miskolc ma</vt:lpstr>
      <vt:lpstr>Gazdasági váltás – tercier szektor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Összegzés helyett – miskolc élhető város</vt:lpstr>
      <vt:lpstr>KÖSZÖNÖM  A FIGYELMET!</vt:lpstr>
    </vt:vector>
  </TitlesOfParts>
  <Company>novak.adam@gmail.com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Graholy Éva</cp:lastModifiedBy>
  <cp:revision>176</cp:revision>
  <dcterms:created xsi:type="dcterms:W3CDTF">2014-03-03T11:13:53Z</dcterms:created>
  <dcterms:modified xsi:type="dcterms:W3CDTF">2019-10-24T13:36:15Z</dcterms:modified>
</cp:coreProperties>
</file>