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329" r:id="rId3"/>
    <p:sldId id="305" r:id="rId4"/>
    <p:sldId id="307" r:id="rId5"/>
    <p:sldId id="308" r:id="rId6"/>
    <p:sldId id="309" r:id="rId7"/>
    <p:sldId id="330" r:id="rId8"/>
    <p:sldId id="310" r:id="rId9"/>
    <p:sldId id="331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78590" autoAdjust="0"/>
  </p:normalViewPr>
  <p:slideViewPr>
    <p:cSldViewPr snapToObjects="1">
      <p:cViewPr varScale="1">
        <p:scale>
          <a:sx n="91" d="100"/>
          <a:sy n="91" d="100"/>
        </p:scale>
        <p:origin x="-22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2019.04.23.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Atkinson</a:t>
            </a:r>
            <a:r>
              <a:rPr lang="hu-HU" dirty="0" smtClean="0"/>
              <a:t> 233. lista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4D30-0D53-4665-B36B-79EF0E3B3A0A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4978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Atkinson</a:t>
            </a:r>
            <a:r>
              <a:rPr lang="hu-HU" dirty="0" smtClean="0"/>
              <a:t> 233. lista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4D30-0D53-4665-B36B-79EF0E3B3A0A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0504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4D30-0D53-4665-B36B-79EF0E3B3A0A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215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4D30-0D53-4665-B36B-79EF0E3B3A0A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21785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4D30-0D53-4665-B36B-79EF0E3B3A0A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3077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3A679-99E9-4F35-B702-AFD6AD51CEBA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 smtClean="0"/>
              <a:t>Vezető </a:t>
            </a:r>
            <a:r>
              <a:rPr lang="hu-HU" dirty="0" err="1" smtClean="0"/>
              <a:t>társ-i</a:t>
            </a:r>
            <a:r>
              <a:rPr lang="hu-HU" dirty="0" smtClean="0"/>
              <a:t> pozíciók birtokosai</a:t>
            </a:r>
          </a:p>
          <a:p>
            <a:pPr eaLnBrk="1" hangingPunct="1"/>
            <a:r>
              <a:rPr lang="hu-HU" dirty="0" smtClean="0"/>
              <a:t>18. sz. </a:t>
            </a:r>
            <a:r>
              <a:rPr lang="hu-HU" dirty="0" err="1" smtClean="0"/>
              <a:t>Eu</a:t>
            </a:r>
            <a:r>
              <a:rPr lang="hu-HU" dirty="0" smtClean="0"/>
              <a:t>.: francia nyelv ismerete, Wagner operák zongorán való eljátszása, németeknél a 19. </a:t>
            </a:r>
            <a:r>
              <a:rPr lang="hu-HU" dirty="0" err="1" smtClean="0"/>
              <a:t>sz.-ban</a:t>
            </a:r>
            <a:r>
              <a:rPr lang="hu-HU" dirty="0" smtClean="0"/>
              <a:t> a „német nép idézetkincsének” ismerete </a:t>
            </a:r>
          </a:p>
        </p:txBody>
      </p:sp>
    </p:spTree>
    <p:extLst>
      <p:ext uri="{BB962C8B-B14F-4D97-AF65-F5344CB8AC3E}">
        <p14:creationId xmlns:p14="http://schemas.microsoft.com/office/powerpoint/2010/main" xmlns="" val="2558095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69CD3-2E13-410C-B615-2152F53DE8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5798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2019.04.23.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72608" cy="792088"/>
          </a:xfrm>
        </p:spPr>
        <p:txBody>
          <a:bodyPr/>
          <a:lstStyle/>
          <a:p>
            <a:r>
              <a:rPr lang="hu-HU" dirty="0"/>
              <a:t>Főnix – </a:t>
            </a:r>
            <a:r>
              <a:rPr lang="hu-HU" dirty="0" err="1"/>
              <a:t>me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1378889"/>
            <a:ext cx="78488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MEGÚJULÓ EGYETEM – FELSŐOKTATÁSI INTÉZMÉNYI FEJLESZTÉSEK A FELSŐOKTATÁS MINŐSÉGÉNEK ÉS HOZZÁFÉRHETŐSÉGÉNEK EGYÜTTES JAVÍTÁSA ÉRDEKÉBEN</a:t>
            </a:r>
          </a:p>
          <a:p>
            <a:endParaRPr lang="hu-HU" sz="2000" b="1" dirty="0">
              <a:solidFill>
                <a:schemeClr val="bg1"/>
              </a:solidFill>
            </a:endParaRPr>
          </a:p>
          <a:p>
            <a:r>
              <a:rPr lang="hu-HU" sz="2400" b="1" dirty="0">
                <a:solidFill>
                  <a:schemeClr val="bg1"/>
                </a:solidFill>
              </a:rPr>
              <a:t>EFOP-3.4.3-16-2016-00015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11560" y="4247650"/>
            <a:ext cx="51125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A bennünk élő múlt: emlékezés, kommunikáció, narráció</a:t>
            </a:r>
          </a:p>
          <a:p>
            <a:pPr algn="ctr"/>
            <a:endParaRPr lang="hu-HU" sz="2400" b="1" dirty="0">
              <a:solidFill>
                <a:schemeClr val="bg1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Dr. Osváth Andrea</a:t>
            </a:r>
          </a:p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emlékezzünk könnyen?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accent1"/>
                </a:solidFill>
              </a:rPr>
              <a:t>Szervezés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Egy FAVÁGÓ </a:t>
            </a:r>
            <a:r>
              <a:rPr lang="hu-HU" dirty="0" err="1" smtClean="0"/>
              <a:t>ROBOGott</a:t>
            </a:r>
            <a:r>
              <a:rPr lang="hu-HU" dirty="0" smtClean="0"/>
              <a:t> ki az erdőből, majd egy SÖVÉNY körül </a:t>
            </a:r>
            <a:r>
              <a:rPr lang="hu-HU" dirty="0" err="1" smtClean="0"/>
              <a:t>KORCSOLYÁzva</a:t>
            </a:r>
            <a:r>
              <a:rPr lang="hu-HU" dirty="0" smtClean="0"/>
              <a:t> elhagyott egy KACSA-KOLÓNIÁT. Megbotlott egy </a:t>
            </a:r>
            <a:r>
              <a:rPr lang="hu-HU" dirty="0" err="1" smtClean="0"/>
              <a:t>BÚTORban</a:t>
            </a:r>
            <a:r>
              <a:rPr lang="hu-HU" dirty="0" smtClean="0"/>
              <a:t>, felhasítva </a:t>
            </a:r>
            <a:r>
              <a:rPr lang="hu-HU" dirty="0" err="1" smtClean="0"/>
              <a:t>HARISNYÁJÁt</a:t>
            </a:r>
            <a:r>
              <a:rPr lang="hu-HU" dirty="0" smtClean="0"/>
              <a:t>, miközben sietett a </a:t>
            </a:r>
            <a:r>
              <a:rPr lang="hu-HU" dirty="0" err="1" smtClean="0"/>
              <a:t>a</a:t>
            </a:r>
            <a:r>
              <a:rPr lang="hu-HU" dirty="0" smtClean="0"/>
              <a:t> PÁRNA felé, ahol </a:t>
            </a:r>
            <a:r>
              <a:rPr lang="hu-HU" dirty="0" err="1" smtClean="0"/>
              <a:t>SZERETŐje</a:t>
            </a:r>
            <a:r>
              <a:rPr lang="hu-HU" dirty="0" smtClean="0"/>
              <a:t> pihent.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152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707903" cy="1340768"/>
          </a:xfrm>
        </p:spPr>
        <p:txBody>
          <a:bodyPr/>
          <a:lstStyle/>
          <a:p>
            <a:r>
              <a:rPr lang="hu-HU" sz="2400" dirty="0" smtClean="0"/>
              <a:t>Emlékezőképesség</a:t>
            </a:r>
            <a:endParaRPr lang="hu-HU" sz="2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" y="980729"/>
            <a:ext cx="3465512" cy="58772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sz="2400" dirty="0" smtClean="0"/>
          </a:p>
          <a:p>
            <a:pPr eaLnBrk="1" hangingPunct="1">
              <a:lnSpc>
                <a:spcPct val="90000"/>
              </a:lnSpc>
            </a:pPr>
            <a:r>
              <a:rPr lang="hu-HU" sz="2400" dirty="0" smtClean="0"/>
              <a:t>Az </a:t>
            </a:r>
            <a:r>
              <a:rPr lang="hu-HU" sz="2400" dirty="0"/>
              <a:t>emlékezőképesség az egyénre tartozik – egyéni képességek kifejlesztéséről </a:t>
            </a:r>
            <a:r>
              <a:rPr lang="hu-HU" sz="2400" dirty="0" smtClean="0"/>
              <a:t>szól</a:t>
            </a:r>
          </a:p>
          <a:p>
            <a:pPr eaLnBrk="1" hangingPunct="1">
              <a:lnSpc>
                <a:spcPct val="90000"/>
              </a:lnSpc>
            </a:pPr>
            <a:endParaRPr lang="hu-HU" sz="2400" dirty="0" smtClean="0"/>
          </a:p>
          <a:p>
            <a:pPr eaLnBrk="1" hangingPunct="1">
              <a:lnSpc>
                <a:spcPct val="90000"/>
              </a:lnSpc>
            </a:pPr>
            <a:r>
              <a:rPr lang="hu-HU" sz="2400" dirty="0" smtClean="0"/>
              <a:t>Az </a:t>
            </a:r>
            <a:r>
              <a:rPr lang="hu-HU" sz="2400" dirty="0"/>
              <a:t>emlékezés kultúrája mindig társadalmi kötelezettségek betartása körül forog: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>
                <a:solidFill>
                  <a:schemeClr val="hlink"/>
                </a:solidFill>
              </a:rPr>
              <a:t>„Mit nem szabad elfelejtenünk?”-</a:t>
            </a:r>
            <a:r>
              <a:rPr lang="hu-HU" sz="2400" dirty="0"/>
              <a:t> kérdése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88640"/>
            <a:ext cx="5292080" cy="6858000"/>
          </a:xfrm>
        </p:spPr>
      </p:pic>
    </p:spTree>
    <p:extLst>
      <p:ext uri="{BB962C8B-B14F-4D97-AF65-F5344CB8AC3E}">
        <p14:creationId xmlns:p14="http://schemas.microsoft.com/office/powerpoint/2010/main" xmlns="" val="15339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3" y="44624"/>
            <a:ext cx="4680520" cy="1390476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Kollektív </a:t>
            </a:r>
            <a:br>
              <a:rPr lang="hu-HU" sz="2800" dirty="0" smtClean="0"/>
            </a:br>
            <a:r>
              <a:rPr lang="hu-HU" sz="2800" dirty="0" smtClean="0"/>
              <a:t>emlékezet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0"/>
            <a:ext cx="5220072" cy="68580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51622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dirty="0">
                <a:cs typeface="Arial" charset="0"/>
              </a:rPr>
              <a:t>Az emlékezet a szocializálódás folyamán tapad az emberhez.(</a:t>
            </a:r>
            <a:r>
              <a:rPr lang="hu-HU" sz="2400" dirty="0"/>
              <a:t>Maurice </a:t>
            </a:r>
            <a:r>
              <a:rPr lang="hu-HU" sz="2400" dirty="0" err="1"/>
              <a:t>Hallbwachs</a:t>
            </a:r>
            <a:r>
              <a:rPr lang="hu-HU" sz="2400" dirty="0"/>
              <a:t>)</a:t>
            </a:r>
            <a:br>
              <a:rPr lang="hu-HU" sz="2400" dirty="0"/>
            </a:br>
            <a:endParaRPr lang="hu-HU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sz="2400" dirty="0">
                <a:cs typeface="Arial" charset="0"/>
              </a:rPr>
              <a:t>„A tökéletes magányban felnövekvő egyén nem rendelkezne emlékezőképességgel”  ???</a:t>
            </a:r>
          </a:p>
        </p:txBody>
      </p:sp>
    </p:spTree>
    <p:extLst>
      <p:ext uri="{BB962C8B-B14F-4D97-AF65-F5344CB8AC3E}">
        <p14:creationId xmlns:p14="http://schemas.microsoft.com/office/powerpoint/2010/main" xmlns="" val="15432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800" dirty="0"/>
              <a:t>Emlékezet és történelem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7" y="3678"/>
            <a:ext cx="5868143" cy="6857999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609600" indent="-609600" eaLnBrk="1" hangingPunct="1"/>
            <a:r>
              <a:rPr lang="hu-HU" sz="2400" dirty="0"/>
              <a:t>Ahol a múltat nem tartják többé emlékezetben, elkezdődik a történelem</a:t>
            </a:r>
            <a:r>
              <a:rPr lang="hu-HU" sz="2400" dirty="0" smtClean="0"/>
              <a:t>.</a:t>
            </a:r>
          </a:p>
          <a:p>
            <a:pPr marL="609600" indent="-609600" eaLnBrk="1" hangingPunct="1"/>
            <a:endParaRPr lang="hu-HU" sz="2400" dirty="0"/>
          </a:p>
          <a:p>
            <a:pPr marL="609600" indent="-609600" algn="ctr" eaLnBrk="1" hangingPunct="1"/>
            <a:r>
              <a:rPr lang="hu-HU" sz="2400" dirty="0" smtClean="0"/>
              <a:t>Múlt-jelen- jövő</a:t>
            </a:r>
          </a:p>
          <a:p>
            <a:pPr marL="609600" indent="-609600" algn="ctr" eaLnBrk="1" hangingPunct="1"/>
            <a:r>
              <a:rPr lang="hu-HU" sz="2400" dirty="0" smtClean="0"/>
              <a:t>újraszervezése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8183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800" dirty="0" smtClean="0"/>
              <a:t>Kommunikatív emlékezet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-64979"/>
            <a:ext cx="5724127" cy="6950363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dirty="0">
                <a:cs typeface="Arial" charset="0"/>
              </a:rPr>
              <a:t>A közelmúltra vonatkozó emlékeket öleli fel, a kortársakkal osztozunk rajta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dirty="0">
                <a:cs typeface="Arial" charset="0"/>
              </a:rPr>
              <a:t> pl.: nemzedéki emlékezet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dirty="0">
                <a:cs typeface="Arial" charset="0"/>
              </a:rPr>
              <a:t>Biblia: 3-4 nemzedék 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dirty="0">
                <a:cs typeface="Arial" charset="0"/>
              </a:rPr>
              <a:t>Róma: </a:t>
            </a:r>
            <a:r>
              <a:rPr lang="hu-HU" sz="2400" dirty="0" err="1">
                <a:cs typeface="Arial" charset="0"/>
              </a:rPr>
              <a:t>saeculum</a:t>
            </a:r>
            <a:r>
              <a:rPr lang="hu-HU" sz="2400" dirty="0"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dirty="0">
                <a:cs typeface="Arial" charset="0"/>
              </a:rPr>
              <a:t>40 éves felnőtt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dirty="0">
                <a:cs typeface="Arial" charset="0"/>
              </a:rPr>
              <a:t>„</a:t>
            </a:r>
            <a:r>
              <a:rPr lang="hu-HU" sz="2400" dirty="0" err="1">
                <a:cs typeface="Arial" charset="0"/>
              </a:rPr>
              <a:t>Oral</a:t>
            </a:r>
            <a:r>
              <a:rPr lang="hu-HU" sz="2400" dirty="0">
                <a:cs typeface="Arial" charset="0"/>
              </a:rPr>
              <a:t> </a:t>
            </a:r>
            <a:r>
              <a:rPr lang="hu-HU" sz="2400" dirty="0" err="1">
                <a:cs typeface="Arial" charset="0"/>
              </a:rPr>
              <a:t>history</a:t>
            </a:r>
            <a:r>
              <a:rPr lang="hu-HU" sz="2400" dirty="0">
                <a:cs typeface="Arial" charset="0"/>
              </a:rPr>
              <a:t>” – 80 év</a:t>
            </a:r>
          </a:p>
        </p:txBody>
      </p:sp>
    </p:spTree>
    <p:extLst>
      <p:ext uri="{BB962C8B-B14F-4D97-AF65-F5344CB8AC3E}">
        <p14:creationId xmlns:p14="http://schemas.microsoft.com/office/powerpoint/2010/main" xmlns="" val="23726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Kommunikatív és kollektív emlékezet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Kommunikatív emlékezetből mindenki egyformán részesedik</a:t>
            </a:r>
          </a:p>
          <a:p>
            <a:pPr eaLnBrk="1" hangingPunct="1"/>
            <a:r>
              <a:rPr lang="hu-HU" dirty="0" smtClean="0"/>
              <a:t>A kulturális emlékezetből különbözőképp: sajátos hordozók szerepe ( sámánok, papok, művészek, írnokok, tudósok, mandarinok, „ a tudás felhalmozottai)</a:t>
            </a:r>
          </a:p>
        </p:txBody>
      </p:sp>
    </p:spTree>
    <p:extLst>
      <p:ext uri="{BB962C8B-B14F-4D97-AF65-F5344CB8AC3E}">
        <p14:creationId xmlns:p14="http://schemas.microsoft.com/office/powerpoint/2010/main" xmlns="" val="42023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Halott-kultusz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Egyiptom: „a férfiú igazi emlékműve az erénye”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800" dirty="0" smtClean="0"/>
              <a:t>egyiptomi etika imperativusa: „gondoljatok egymásra!” – az ember addig él, amíg felemlegetik a nevét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Görögország: az emberi teljesítmények túlteljesítése (hőskultuszok, Pindarosz ódái a </a:t>
            </a:r>
            <a:r>
              <a:rPr lang="hu-HU" sz="2800" dirty="0" err="1" smtClean="0"/>
              <a:t>pánhellén</a:t>
            </a:r>
            <a:r>
              <a:rPr lang="hu-HU" sz="2800" dirty="0" smtClean="0"/>
              <a:t> játékok győzteseiről)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Párizs: Pantheon </a:t>
            </a:r>
          </a:p>
        </p:txBody>
      </p:sp>
    </p:spTree>
    <p:extLst>
      <p:ext uri="{BB962C8B-B14F-4D97-AF65-F5344CB8AC3E}">
        <p14:creationId xmlns:p14="http://schemas.microsoft.com/office/powerpoint/2010/main" xmlns="" val="39686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23556" name="Picture 2" descr="tutankhamon.jpg (950×72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875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3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0" y="-731044"/>
            <a:ext cx="7793037" cy="1462087"/>
          </a:xfrm>
        </p:spPr>
        <p:txBody>
          <a:bodyPr/>
          <a:lstStyle/>
          <a:p>
            <a:pPr eaLnBrk="1" hangingPunct="1"/>
            <a:r>
              <a:rPr lang="hu-HU" smtClean="0"/>
              <a:t>A diszkoszvető</a:t>
            </a:r>
          </a:p>
        </p:txBody>
      </p:sp>
      <p:pic>
        <p:nvPicPr>
          <p:cNvPr id="24579" name="Picture 2" descr="420px-Discobulus.jpg (420×600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xmlns="" val="23101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antheon-parizs.jpg (500×37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78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0162" y="1268760"/>
            <a:ext cx="5196334" cy="5400600"/>
          </a:xfr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358009" cy="4691063"/>
          </a:xfrm>
        </p:spPr>
        <p:txBody>
          <a:bodyPr>
            <a:noAutofit/>
          </a:bodyPr>
          <a:lstStyle/>
          <a:p>
            <a:r>
              <a:rPr lang="hu-HU" sz="2400" dirty="0"/>
              <a:t>Közvetett megismerési folyamat</a:t>
            </a:r>
          </a:p>
          <a:p>
            <a:r>
              <a:rPr lang="hu-HU" sz="2400" dirty="0"/>
              <a:t>Tapasztalataink felidézése</a:t>
            </a:r>
          </a:p>
          <a:p>
            <a:r>
              <a:rPr lang="hu-HU" sz="2400" dirty="0"/>
              <a:t>Feltétele: </a:t>
            </a:r>
            <a:r>
              <a:rPr lang="hu-HU" sz="2400" dirty="0" err="1"/>
              <a:t>asszosziáció</a:t>
            </a:r>
            <a:endParaRPr lang="hu-HU" sz="2400" dirty="0"/>
          </a:p>
          <a:p>
            <a:r>
              <a:rPr lang="hu-HU" sz="2400" dirty="0">
                <a:solidFill>
                  <a:srgbClr val="FF0000"/>
                </a:solidFill>
              </a:rPr>
              <a:t>Tároló-modellje: </a:t>
            </a:r>
          </a:p>
          <a:p>
            <a:r>
              <a:rPr lang="hu-HU" sz="2400" dirty="0" smtClean="0"/>
              <a:t>Szenzoros </a:t>
            </a:r>
            <a:r>
              <a:rPr lang="hu-HU" sz="2400" dirty="0"/>
              <a:t>tár</a:t>
            </a:r>
          </a:p>
          <a:p>
            <a:r>
              <a:rPr lang="hu-HU" sz="2400" dirty="0"/>
              <a:t>Rövid- és</a:t>
            </a:r>
          </a:p>
          <a:p>
            <a:r>
              <a:rPr lang="hu-HU" sz="2400" dirty="0"/>
              <a:t>Hosszú távú memória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emlékezés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94780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napoleon_koporso.jpg (640×48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860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800" dirty="0" smtClean="0"/>
              <a:t>Identitás és </a:t>
            </a:r>
            <a:r>
              <a:rPr lang="hu-HU" sz="2800" dirty="0" err="1" smtClean="0"/>
              <a:t>narratívum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0"/>
            <a:ext cx="5568950" cy="68580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sz="2400" dirty="0" err="1"/>
              <a:t>Erikson</a:t>
            </a:r>
            <a:r>
              <a:rPr lang="hu-HU" sz="2400" dirty="0"/>
              <a:t>: a múltat a jelen és a jövő fényében folyamatosan újra kell </a:t>
            </a:r>
            <a:r>
              <a:rPr lang="hu-HU" sz="2400" dirty="0" smtClean="0"/>
              <a:t>szerkeszteni</a:t>
            </a:r>
          </a:p>
          <a:p>
            <a:pPr eaLnBrk="1" hangingPunct="1"/>
            <a:endParaRPr lang="hu-HU" sz="2400" dirty="0"/>
          </a:p>
          <a:p>
            <a:pPr eaLnBrk="1" hangingPunct="1"/>
            <a:r>
              <a:rPr lang="hu-HU" sz="2400" dirty="0"/>
              <a:t>Identitás: folyamatosan újraszerkesztett </a:t>
            </a:r>
            <a:r>
              <a:rPr lang="hu-HU" sz="2400" dirty="0" smtClean="0"/>
              <a:t>élettörténet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7266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/>
              <a:t>Identitás és</a:t>
            </a:r>
            <a:br>
              <a:rPr lang="hu-HU" sz="2400" dirty="0" smtClean="0"/>
            </a:br>
            <a:r>
              <a:rPr lang="hu-HU" sz="2400" dirty="0" smtClean="0"/>
              <a:t> </a:t>
            </a:r>
            <a:r>
              <a:rPr lang="hu-HU" sz="2400" dirty="0" err="1" smtClean="0"/>
              <a:t>narratívum</a:t>
            </a:r>
            <a:endParaRPr lang="hu-HU" sz="24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44016"/>
            <a:ext cx="5568950" cy="6741368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sz="2000" dirty="0"/>
              <a:t>Murray (1938) és Gordon </a:t>
            </a:r>
            <a:r>
              <a:rPr lang="hu-HU" sz="2000" dirty="0" err="1"/>
              <a:t>Allport</a:t>
            </a:r>
            <a:r>
              <a:rPr lang="hu-HU" sz="2000" dirty="0"/>
              <a:t>(1955) 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>
                <a:solidFill>
                  <a:schemeClr val="tx2"/>
                </a:solidFill>
              </a:rPr>
              <a:t>Napló –</a:t>
            </a:r>
            <a:r>
              <a:rPr lang="hu-HU" sz="2000" dirty="0"/>
              <a:t> </a:t>
            </a:r>
            <a:r>
              <a:rPr lang="hu-HU" sz="2000" dirty="0" err="1"/>
              <a:t>koherenciateremtő</a:t>
            </a:r>
            <a:r>
              <a:rPr lang="hu-HU" sz="2000" dirty="0"/>
              <a:t> és érzelmi feszültséget csökkentő funkció (Rainer, </a:t>
            </a:r>
            <a:r>
              <a:rPr lang="hu-HU" sz="2000" dirty="0" err="1"/>
              <a:t>Progoff</a:t>
            </a:r>
            <a:r>
              <a:rPr lang="hu-HU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hu-HU" sz="2000" dirty="0"/>
          </a:p>
          <a:p>
            <a:pPr eaLnBrk="1" hangingPunct="1">
              <a:lnSpc>
                <a:spcPct val="90000"/>
              </a:lnSpc>
            </a:pPr>
            <a:r>
              <a:rPr lang="hu-HU" sz="2000" dirty="0" smtClean="0">
                <a:solidFill>
                  <a:schemeClr val="tx2"/>
                </a:solidFill>
              </a:rPr>
              <a:t>PC, FB, </a:t>
            </a:r>
            <a:r>
              <a:rPr lang="hu-HU" sz="2000" dirty="0" err="1" smtClean="0">
                <a:solidFill>
                  <a:schemeClr val="tx2"/>
                </a:solidFill>
              </a:rPr>
              <a:t>Blog</a:t>
            </a:r>
            <a:r>
              <a:rPr lang="hu-HU" sz="2000" dirty="0" smtClean="0"/>
              <a:t>– </a:t>
            </a:r>
            <a:r>
              <a:rPr lang="hu-HU" sz="2000" dirty="0"/>
              <a:t>nem csak a történet, hanem a struktúra, szervezettség, perspektíva, időviszonyok, koherencia </a:t>
            </a:r>
          </a:p>
        </p:txBody>
      </p:sp>
    </p:spTree>
    <p:extLst>
      <p:ext uri="{BB962C8B-B14F-4D97-AF65-F5344CB8AC3E}">
        <p14:creationId xmlns:p14="http://schemas.microsoft.com/office/powerpoint/2010/main" xmlns="" val="9558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800" dirty="0" smtClean="0"/>
              <a:t>Identitás és </a:t>
            </a:r>
            <a:r>
              <a:rPr lang="hu-HU" sz="2800" dirty="0" err="1" smtClean="0"/>
              <a:t>narratívum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0"/>
            <a:ext cx="5568950" cy="68580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sz="2400" dirty="0" err="1"/>
              <a:t>Pennebaker</a:t>
            </a:r>
            <a:r>
              <a:rPr lang="hu-HU" sz="2400" dirty="0"/>
              <a:t> (1993)</a:t>
            </a:r>
          </a:p>
          <a:p>
            <a:pPr eaLnBrk="1" hangingPunct="1"/>
            <a:r>
              <a:rPr lang="hu-HU" sz="2400" dirty="0"/>
              <a:t>Az elbeszélés – terápiás funkció</a:t>
            </a:r>
          </a:p>
          <a:p>
            <a:pPr eaLnBrk="1" hangingPunct="1"/>
            <a:r>
              <a:rPr lang="hu-HU" sz="2400" dirty="0"/>
              <a:t>Lelkileg-testileg megterhelő traumatikus eseményeket időről időre írják le </a:t>
            </a:r>
            <a:r>
              <a:rPr lang="hu-HU" sz="2400" dirty="0" smtClean="0"/>
              <a:t>újra</a:t>
            </a:r>
          </a:p>
          <a:p>
            <a:pPr eaLnBrk="1" hangingPunct="1"/>
            <a:endParaRPr lang="hu-HU" sz="2400" dirty="0"/>
          </a:p>
          <a:p>
            <a:pPr eaLnBrk="1" hangingPunct="1"/>
            <a:r>
              <a:rPr lang="hu-HU" sz="2400" dirty="0" smtClean="0"/>
              <a:t>Alkoholisták – László János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34438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800" dirty="0" smtClean="0"/>
              <a:t>Az emlékek idővonala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764703"/>
            <a:ext cx="5568950" cy="6116445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000" dirty="0"/>
              <a:t>Az önéletrajzi emlékezet sajátossága, hogy kiterjeszti az életeseményeket</a:t>
            </a:r>
          </a:p>
          <a:p>
            <a:pPr eaLnBrk="1" hangingPunct="1"/>
            <a:r>
              <a:rPr lang="hu-HU" sz="2000" dirty="0"/>
              <a:t>Az idő a narratív módon rekonstruált történethez kötődik, sajátos módon</a:t>
            </a:r>
          </a:p>
          <a:p>
            <a:pPr eaLnBrk="1" hangingPunct="1"/>
            <a:r>
              <a:rPr lang="hu-HU" sz="2000" dirty="0"/>
              <a:t>Pl. Tv-interjúk, életrajzi perspektívával</a:t>
            </a:r>
          </a:p>
          <a:p>
            <a:pPr eaLnBrk="1" hangingPunct="1"/>
            <a:r>
              <a:rPr lang="hu-HU" sz="2000" dirty="0"/>
              <a:t>Gregor József – Ferencsik Jánoshoz való viszonya (1997.)</a:t>
            </a:r>
          </a:p>
        </p:txBody>
      </p:sp>
    </p:spTree>
    <p:extLst>
      <p:ext uri="{BB962C8B-B14F-4D97-AF65-F5344CB8AC3E}">
        <p14:creationId xmlns:p14="http://schemas.microsoft.com/office/powerpoint/2010/main" xmlns="" val="11014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/>
              <a:t>Önéletrajzi elbeszélés gyerekeknél</a:t>
            </a:r>
            <a:endParaRPr lang="hu-HU" sz="24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548680"/>
            <a:ext cx="5076056" cy="6336704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000" dirty="0"/>
              <a:t>2 éves kortól  - bővülő </a:t>
            </a:r>
            <a:r>
              <a:rPr lang="hu-HU" sz="2000" dirty="0" err="1"/>
              <a:t>eseményszekvencia</a:t>
            </a:r>
            <a:r>
              <a:rPr lang="hu-HU" sz="2000" dirty="0"/>
              <a:t> – </a:t>
            </a:r>
            <a:r>
              <a:rPr lang="hu-HU" sz="2000" dirty="0">
                <a:solidFill>
                  <a:schemeClr val="hlink"/>
                </a:solidFill>
              </a:rPr>
              <a:t>bölcsőmonológok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/>
              <a:t>5 éves kortól – </a:t>
            </a:r>
            <a:r>
              <a:rPr lang="hu-HU" sz="2000" dirty="0">
                <a:solidFill>
                  <a:schemeClr val="hlink"/>
                </a:solidFill>
              </a:rPr>
              <a:t>tematikus kérdésekre</a:t>
            </a:r>
            <a:r>
              <a:rPr lang="hu-HU" sz="2000" dirty="0"/>
              <a:t> </a:t>
            </a:r>
            <a:r>
              <a:rPr lang="hu-HU" sz="2000" dirty="0">
                <a:solidFill>
                  <a:schemeClr val="hlink"/>
                </a:solidFill>
              </a:rPr>
              <a:t>sémás válasz</a:t>
            </a:r>
            <a:r>
              <a:rPr lang="hu-HU" sz="2000" dirty="0"/>
              <a:t> – láncszerű fűzés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/>
              <a:t> (és akkor… és akkor…)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/>
              <a:t>Kisgyermekkori emlékeztető beszélgetések – </a:t>
            </a:r>
            <a:r>
              <a:rPr lang="hu-HU" sz="2000" dirty="0">
                <a:solidFill>
                  <a:schemeClr val="hlink"/>
                </a:solidFill>
              </a:rPr>
              <a:t>szociális interakció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>
                <a:solidFill>
                  <a:schemeClr val="hlink"/>
                </a:solidFill>
              </a:rPr>
              <a:t>Minta: </a:t>
            </a:r>
            <a:r>
              <a:rPr lang="hu-HU" sz="2000" dirty="0"/>
              <a:t>nyelvi szabályok és történet felépítésének sémája</a:t>
            </a:r>
          </a:p>
        </p:txBody>
      </p:sp>
    </p:spTree>
    <p:extLst>
      <p:ext uri="{BB962C8B-B14F-4D97-AF65-F5344CB8AC3E}">
        <p14:creationId xmlns:p14="http://schemas.microsoft.com/office/powerpoint/2010/main" xmlns="" val="14976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93038" cy="1462087"/>
          </a:xfrm>
        </p:spPr>
        <p:txBody>
          <a:bodyPr/>
          <a:lstStyle/>
          <a:p>
            <a:pPr eaLnBrk="1" hangingPunct="1"/>
            <a:r>
              <a:rPr lang="hu-HU" sz="3200" smtClean="0"/>
              <a:t>Emlékezet és szocializáció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dirty="0" smtClean="0"/>
              <a:t>Társas és egyéni emlékezet kapcsolata:</a:t>
            </a:r>
          </a:p>
          <a:p>
            <a:pPr eaLnBrk="1" hangingPunct="1"/>
            <a:r>
              <a:rPr lang="hu-HU" dirty="0" smtClean="0">
                <a:solidFill>
                  <a:schemeClr val="hlink"/>
                </a:solidFill>
              </a:rPr>
              <a:t>Gyerekkönyvek</a:t>
            </a:r>
            <a:r>
              <a:rPr lang="hu-HU" dirty="0" smtClean="0"/>
              <a:t> újraolvasása: olyan dolgokat olvasunk bennük, amik régen „nem voltak ott” – </a:t>
            </a:r>
          </a:p>
          <a:p>
            <a:pPr eaLnBrk="1" hangingPunct="1"/>
            <a:r>
              <a:rPr lang="hu-HU" dirty="0" smtClean="0"/>
              <a:t>Gyerek kíváncsi: fizikai világ dolgaira</a:t>
            </a:r>
          </a:p>
          <a:p>
            <a:pPr eaLnBrk="1" hangingPunct="1"/>
            <a:r>
              <a:rPr lang="hu-HU" dirty="0" smtClean="0">
                <a:solidFill>
                  <a:schemeClr val="hlink"/>
                </a:solidFill>
              </a:rPr>
              <a:t>DE!!</a:t>
            </a:r>
            <a:r>
              <a:rPr lang="hu-HU" dirty="0" smtClean="0"/>
              <a:t> Nem érdeklik a társas helyzetek – felnőtt: </a:t>
            </a:r>
            <a:r>
              <a:rPr lang="hu-HU" dirty="0" smtClean="0">
                <a:solidFill>
                  <a:schemeClr val="hlink"/>
                </a:solidFill>
              </a:rPr>
              <a:t>minta</a:t>
            </a:r>
          </a:p>
        </p:txBody>
      </p:sp>
    </p:spTree>
    <p:extLst>
      <p:ext uri="{BB962C8B-B14F-4D97-AF65-F5344CB8AC3E}">
        <p14:creationId xmlns:p14="http://schemas.microsoft.com/office/powerpoint/2010/main" xmlns="" val="17458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Köszönöm, hogy emlékeztek velem!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</p:spPr>
      </p:pic>
    </p:spTree>
    <p:extLst>
      <p:ext uri="{BB962C8B-B14F-4D97-AF65-F5344CB8AC3E}">
        <p14:creationId xmlns:p14="http://schemas.microsoft.com/office/powerpoint/2010/main" xmlns="" val="26995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5472608" cy="4176464"/>
          </a:xfrm>
        </p:spPr>
        <p:txBody>
          <a:bodyPr/>
          <a:lstStyle/>
          <a:p>
            <a:r>
              <a:rPr lang="hu-HU" sz="5400" dirty="0" smtClean="0"/>
              <a:t>Köszönöm, hogy emlékeztek velem!</a:t>
            </a:r>
            <a:endParaRPr lang="hu-HU" sz="5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emlékezés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1. bevésés (kódolás)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2. megőrzés (tárolás)   7+/-2 szabály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3. Reprodukció (előhívás)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752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Előhívási támpontok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Állatok</a:t>
            </a:r>
            <a:r>
              <a:rPr lang="hu-HU" dirty="0" smtClean="0"/>
              <a:t> 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Gyümölcs</a:t>
            </a:r>
            <a:r>
              <a:rPr lang="hu-HU" dirty="0" smtClean="0"/>
              <a:t> 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Foglalkozás</a:t>
            </a:r>
            <a:endParaRPr lang="hu-HU" dirty="0" smtClean="0"/>
          </a:p>
          <a:p>
            <a:r>
              <a:rPr lang="hu-HU" dirty="0" smtClean="0">
                <a:solidFill>
                  <a:schemeClr val="tx2"/>
                </a:solidFill>
              </a:rPr>
              <a:t>Sport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146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Előhívási támpontok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Állatok</a:t>
            </a:r>
            <a:r>
              <a:rPr lang="hu-HU" dirty="0" smtClean="0"/>
              <a:t> (kutya, macska, ló, tehén)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Gyümölcs</a:t>
            </a:r>
            <a:r>
              <a:rPr lang="hu-HU" dirty="0" smtClean="0"/>
              <a:t> (alma, narancs, banán, körte)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Foglalkozás</a:t>
            </a:r>
            <a:r>
              <a:rPr lang="hu-HU" dirty="0" smtClean="0"/>
              <a:t> (orvos, fogorvos, ügyvéd, tanár)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Sport</a:t>
            </a:r>
            <a:r>
              <a:rPr lang="hu-HU" dirty="0" smtClean="0"/>
              <a:t> (foci, baseball, kosárlabda, tenisz)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934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előhívás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152- 6184 - 819 – 56</a:t>
            </a:r>
          </a:p>
          <a:p>
            <a:endParaRPr lang="hu-HU" dirty="0"/>
          </a:p>
          <a:p>
            <a:r>
              <a:rPr lang="hu-HU" dirty="0" smtClean="0"/>
              <a:t>LETTELZÖVDÜSEYLÉVÍZS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25884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ELŐHÍVÁS - </a:t>
            </a:r>
            <a:r>
              <a:rPr lang="hu-HU" dirty="0" err="1" smtClean="0"/>
              <a:t>tömbösítés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1526-1848-1956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SZÍVÉLYESÜDVÖZLETTEL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4203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PQRST-módszer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P- </a:t>
            </a:r>
            <a:r>
              <a:rPr lang="hu-HU" dirty="0" err="1" smtClean="0"/>
              <a:t>preview</a:t>
            </a:r>
            <a:r>
              <a:rPr lang="hu-HU" dirty="0" smtClean="0"/>
              <a:t>  </a:t>
            </a:r>
            <a:r>
              <a:rPr lang="hu-HU" dirty="0" smtClean="0">
                <a:solidFill>
                  <a:schemeClr val="accent1"/>
                </a:solidFill>
              </a:rPr>
              <a:t>(előzetes áttekintés)</a:t>
            </a:r>
          </a:p>
          <a:p>
            <a:r>
              <a:rPr lang="hu-HU" dirty="0" smtClean="0"/>
              <a:t>Q- </a:t>
            </a:r>
            <a:r>
              <a:rPr lang="hu-HU" dirty="0" err="1" smtClean="0"/>
              <a:t>quastion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accent1"/>
                </a:solidFill>
              </a:rPr>
              <a:t>(kérdés)</a:t>
            </a:r>
          </a:p>
          <a:p>
            <a:r>
              <a:rPr lang="hu-HU" dirty="0" smtClean="0"/>
              <a:t>R- </a:t>
            </a:r>
            <a:r>
              <a:rPr lang="hu-HU" dirty="0" err="1" smtClean="0"/>
              <a:t>read</a:t>
            </a:r>
            <a:r>
              <a:rPr lang="hu-HU" dirty="0" smtClean="0"/>
              <a:t>  </a:t>
            </a:r>
            <a:r>
              <a:rPr lang="hu-HU" dirty="0" smtClean="0">
                <a:solidFill>
                  <a:schemeClr val="accent1"/>
                </a:solidFill>
              </a:rPr>
              <a:t>(olvasás)</a:t>
            </a:r>
          </a:p>
          <a:p>
            <a:r>
              <a:rPr lang="hu-HU" dirty="0" smtClean="0"/>
              <a:t>S- </a:t>
            </a:r>
            <a:r>
              <a:rPr lang="hu-HU" dirty="0" err="1" smtClean="0"/>
              <a:t>Self-recitation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accent1"/>
                </a:solidFill>
              </a:rPr>
              <a:t>(felmondás)</a:t>
            </a:r>
          </a:p>
          <a:p>
            <a:r>
              <a:rPr lang="hu-HU" dirty="0" smtClean="0"/>
              <a:t>T- Test </a:t>
            </a:r>
            <a:r>
              <a:rPr lang="hu-HU" dirty="0" smtClean="0">
                <a:solidFill>
                  <a:schemeClr val="accent1"/>
                </a:solidFill>
              </a:rPr>
              <a:t>(ellenőrzés)</a:t>
            </a:r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1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emlékezzünk könnyen?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ROBOG</a:t>
            </a:r>
          </a:p>
          <a:p>
            <a:pPr marL="0" indent="0">
              <a:buNone/>
            </a:pPr>
            <a:r>
              <a:rPr lang="hu-HU" dirty="0" smtClean="0"/>
              <a:t>KACSA </a:t>
            </a:r>
          </a:p>
          <a:p>
            <a:pPr marL="0" indent="0">
              <a:buNone/>
            </a:pPr>
            <a:r>
              <a:rPr lang="hu-HU" dirty="0" smtClean="0"/>
              <a:t>BÚTOR </a:t>
            </a:r>
          </a:p>
          <a:p>
            <a:pPr marL="0" indent="0">
              <a:buNone/>
            </a:pPr>
            <a:r>
              <a:rPr lang="hu-HU" dirty="0" smtClean="0"/>
              <a:t>HARISNYA, 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PÁRNA </a:t>
            </a:r>
            <a:r>
              <a:rPr lang="hu-HU" dirty="0"/>
              <a:t>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KORCSOLYA </a:t>
            </a:r>
          </a:p>
          <a:p>
            <a:pPr marL="0" indent="0">
              <a:buNone/>
            </a:pPr>
            <a:r>
              <a:rPr lang="hu-HU" dirty="0" smtClean="0"/>
              <a:t>SZERETŐ</a:t>
            </a:r>
            <a:r>
              <a:rPr lang="hu-HU" dirty="0"/>
              <a:t>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FAVÁGÓ,</a:t>
            </a:r>
          </a:p>
          <a:p>
            <a:pPr marL="0" indent="0">
              <a:buNone/>
            </a:pPr>
            <a:r>
              <a:rPr lang="hu-HU" dirty="0" smtClean="0"/>
              <a:t>KOLÓNIA </a:t>
            </a:r>
          </a:p>
          <a:p>
            <a:pPr marL="0" indent="0">
              <a:buNone/>
            </a:pPr>
            <a:r>
              <a:rPr lang="hu-HU" dirty="0" smtClean="0"/>
              <a:t>SÖVÉNY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586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679</Words>
  <Application>Microsoft Office PowerPoint</Application>
  <PresentationFormat>Diavetítés a képernyőre (4:3 oldalarány)</PresentationFormat>
  <Paragraphs>138</Paragraphs>
  <Slides>28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Főnix – me</vt:lpstr>
      <vt:lpstr>Az emlékezés</vt:lpstr>
      <vt:lpstr>Az emlékezés folyamata</vt:lpstr>
      <vt:lpstr>Előhívási támpontok</vt:lpstr>
      <vt:lpstr>Előhívási támpontok</vt:lpstr>
      <vt:lpstr>előhívás</vt:lpstr>
      <vt:lpstr>ELŐHÍVÁS - tömbösítés</vt:lpstr>
      <vt:lpstr>PQRST-módszer</vt:lpstr>
      <vt:lpstr>Hogyan emlékezzünk könnyen?</vt:lpstr>
      <vt:lpstr>Hogyan emlékezzünk könnyen?</vt:lpstr>
      <vt:lpstr>Emlékezőképesség</vt:lpstr>
      <vt:lpstr>Kollektív  emlékezet</vt:lpstr>
      <vt:lpstr>Emlékezet és történelem</vt:lpstr>
      <vt:lpstr>Kommunikatív emlékezet</vt:lpstr>
      <vt:lpstr>Kommunikatív és kollektív emlékezet</vt:lpstr>
      <vt:lpstr>Halott-kultusz</vt:lpstr>
      <vt:lpstr>17. dia</vt:lpstr>
      <vt:lpstr>A diszkoszvető</vt:lpstr>
      <vt:lpstr>19. dia</vt:lpstr>
      <vt:lpstr>20. dia</vt:lpstr>
      <vt:lpstr>Identitás és narratívum</vt:lpstr>
      <vt:lpstr>Identitás és  narratívum</vt:lpstr>
      <vt:lpstr>Identitás és narratívum</vt:lpstr>
      <vt:lpstr>Az emlékek idővonala</vt:lpstr>
      <vt:lpstr>Önéletrajzi elbeszélés gyerekeknél</vt:lpstr>
      <vt:lpstr>Emlékezet és szocializáció</vt:lpstr>
      <vt:lpstr>Köszönöm, hogy emlékeztek velem!</vt:lpstr>
      <vt:lpstr>Köszönöm, hogy emlékeztek velem!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158</cp:revision>
  <dcterms:created xsi:type="dcterms:W3CDTF">2014-03-03T11:13:53Z</dcterms:created>
  <dcterms:modified xsi:type="dcterms:W3CDTF">2019-04-23T06:18:03Z</dcterms:modified>
</cp:coreProperties>
</file>