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A</a:t>
            </a:r>
            <a:r>
              <a:rPr lang="hu-HU" sz="1200" baseline="0" dirty="0"/>
              <a:t> világ népessége 1950-2100, milliárd fő</a:t>
            </a:r>
            <a:endParaRPr lang="hu-HU" sz="12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Munka1!$A$2:$A$17</c:f>
              <c:numCache>
                <c:formatCode>General</c:formatCode>
                <c:ptCount val="16"/>
                <c:pt idx="0">
                  <c:v>2.5</c:v>
                </c:pt>
                <c:pt idx="1">
                  <c:v>3</c:v>
                </c:pt>
                <c:pt idx="2">
                  <c:v>3.7</c:v>
                </c:pt>
                <c:pt idx="3">
                  <c:v>4.5</c:v>
                </c:pt>
                <c:pt idx="4">
                  <c:v>5.3</c:v>
                </c:pt>
                <c:pt idx="5">
                  <c:v>6.1</c:v>
                </c:pt>
                <c:pt idx="6">
                  <c:v>7</c:v>
                </c:pt>
                <c:pt idx="7">
                  <c:v>7.8</c:v>
                </c:pt>
                <c:pt idx="8">
                  <c:v>8.6</c:v>
                </c:pt>
                <c:pt idx="9">
                  <c:v>9.2000000000000011</c:v>
                </c:pt>
                <c:pt idx="10">
                  <c:v>9.8000000000000007</c:v>
                </c:pt>
                <c:pt idx="11">
                  <c:v>10.200000000000001</c:v>
                </c:pt>
                <c:pt idx="12">
                  <c:v>10.6</c:v>
                </c:pt>
                <c:pt idx="13">
                  <c:v>10.8</c:v>
                </c:pt>
                <c:pt idx="14">
                  <c:v>11.1</c:v>
                </c:pt>
                <c:pt idx="15">
                  <c:v>11.2</c:v>
                </c:pt>
              </c:numCache>
            </c:numRef>
          </c:val>
        </c:ser>
        <c:dLbls>
          <c:showVal val="1"/>
        </c:dLbls>
        <c:marker val="1"/>
        <c:axId val="131231104"/>
        <c:axId val="138753536"/>
      </c:lineChart>
      <c:catAx>
        <c:axId val="131231104"/>
        <c:scaling>
          <c:orientation val="minMax"/>
        </c:scaling>
        <c:delete val="1"/>
        <c:axPos val="b"/>
        <c:majorTickMark val="none"/>
        <c:tickLblPos val="none"/>
        <c:crossAx val="138753536"/>
        <c:crosses val="autoZero"/>
        <c:auto val="1"/>
        <c:lblAlgn val="ctr"/>
        <c:lblOffset val="100"/>
      </c:catAx>
      <c:valAx>
        <c:axId val="138753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2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Magyarország</a:t>
            </a:r>
            <a:r>
              <a:rPr lang="hu-HU" sz="1200" baseline="0" dirty="0"/>
              <a:t> népessége 1995-2100, millió fő</a:t>
            </a:r>
            <a:endParaRPr lang="hu-HU" sz="12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Munka1!$B$2:$B$17</c:f>
              <c:numCache>
                <c:formatCode>General</c:formatCode>
                <c:ptCount val="16"/>
                <c:pt idx="0">
                  <c:v>9.3000000000000007</c:v>
                </c:pt>
                <c:pt idx="1">
                  <c:v>10</c:v>
                </c:pt>
                <c:pt idx="2">
                  <c:v>10.3</c:v>
                </c:pt>
                <c:pt idx="3">
                  <c:v>10.7</c:v>
                </c:pt>
                <c:pt idx="4">
                  <c:v>10.4</c:v>
                </c:pt>
                <c:pt idx="5">
                  <c:v>10.200000000000001</c:v>
                </c:pt>
                <c:pt idx="6">
                  <c:v>10</c:v>
                </c:pt>
                <c:pt idx="7">
                  <c:v>9.6</c:v>
                </c:pt>
                <c:pt idx="8">
                  <c:v>9.3000000000000007</c:v>
                </c:pt>
                <c:pt idx="9">
                  <c:v>8.8000000000000007</c:v>
                </c:pt>
                <c:pt idx="10">
                  <c:v>8.3000000000000007</c:v>
                </c:pt>
                <c:pt idx="11">
                  <c:v>7.9</c:v>
                </c:pt>
                <c:pt idx="12">
                  <c:v>7.5</c:v>
                </c:pt>
                <c:pt idx="13">
                  <c:v>7.1</c:v>
                </c:pt>
                <c:pt idx="14">
                  <c:v>6.7</c:v>
                </c:pt>
                <c:pt idx="15">
                  <c:v>6.4</c:v>
                </c:pt>
              </c:numCache>
            </c:numRef>
          </c:val>
        </c:ser>
        <c:dLbls>
          <c:showVal val="1"/>
        </c:dLbls>
        <c:marker val="1"/>
        <c:axId val="38641024"/>
        <c:axId val="38659200"/>
      </c:lineChart>
      <c:catAx>
        <c:axId val="38641024"/>
        <c:scaling>
          <c:orientation val="minMax"/>
        </c:scaling>
        <c:delete val="1"/>
        <c:axPos val="b"/>
        <c:majorTickMark val="none"/>
        <c:tickLblPos val="none"/>
        <c:crossAx val="38659200"/>
        <c:crosses val="autoZero"/>
        <c:auto val="1"/>
        <c:lblAlgn val="ctr"/>
        <c:lblOffset val="100"/>
      </c:catAx>
      <c:valAx>
        <c:axId val="38659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6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B.-A.-Z.</a:t>
            </a:r>
            <a:r>
              <a:rPr lang="hu-HU" baseline="0" dirty="0"/>
              <a:t> megye népessége, </a:t>
            </a:r>
            <a:r>
              <a:rPr lang="hu-HU" baseline="0" dirty="0" smtClean="0"/>
              <a:t>1870-2011, </a:t>
            </a:r>
            <a:r>
              <a:rPr lang="hu-HU" baseline="0" dirty="0"/>
              <a:t>fő</a:t>
            </a:r>
            <a:endParaRPr lang="hu-HU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0555483843208123E-2"/>
          <c:y val="0.16513191340947247"/>
          <c:w val="0.93888888888888933"/>
          <c:h val="0.7609675465504781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382.264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809.468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686.266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Eredmények!$B$39:$B$53</c:f>
              <c:numCache>
                <c:formatCode>General</c:formatCode>
                <c:ptCount val="15"/>
                <c:pt idx="0">
                  <c:v>382264</c:v>
                </c:pt>
                <c:pt idx="1">
                  <c:v>373830</c:v>
                </c:pt>
                <c:pt idx="2">
                  <c:v>408174</c:v>
                </c:pt>
                <c:pt idx="3">
                  <c:v>469681</c:v>
                </c:pt>
                <c:pt idx="4">
                  <c:v>513193</c:v>
                </c:pt>
                <c:pt idx="5">
                  <c:v>535588</c:v>
                </c:pt>
                <c:pt idx="6">
                  <c:v>585154</c:v>
                </c:pt>
                <c:pt idx="7">
                  <c:v>633105</c:v>
                </c:pt>
                <c:pt idx="8">
                  <c:v>630621</c:v>
                </c:pt>
                <c:pt idx="9">
                  <c:v>725303</c:v>
                </c:pt>
                <c:pt idx="10">
                  <c:v>776750</c:v>
                </c:pt>
                <c:pt idx="11">
                  <c:v>809468</c:v>
                </c:pt>
                <c:pt idx="12">
                  <c:v>761963</c:v>
                </c:pt>
                <c:pt idx="13">
                  <c:v>744404</c:v>
                </c:pt>
                <c:pt idx="14">
                  <c:v>686266</c:v>
                </c:pt>
              </c:numCache>
            </c:numRef>
          </c:val>
        </c:ser>
        <c:dLbls>
          <c:showVal val="1"/>
        </c:dLbls>
        <c:marker val="1"/>
        <c:axId val="138757248"/>
        <c:axId val="138758784"/>
      </c:lineChart>
      <c:catAx>
        <c:axId val="138757248"/>
        <c:scaling>
          <c:orientation val="minMax"/>
        </c:scaling>
        <c:delete val="1"/>
        <c:axPos val="b"/>
        <c:majorTickMark val="none"/>
        <c:tickLblPos val="none"/>
        <c:crossAx val="138758784"/>
        <c:crosses val="autoZero"/>
        <c:auto val="1"/>
        <c:lblAlgn val="ctr"/>
        <c:lblOffset val="100"/>
      </c:catAx>
      <c:valAx>
        <c:axId val="138758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387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Miskolc népessége, 1870-2011, fő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31.061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208.103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167.754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Eredmények!$B$37:$B$51</c:f>
              <c:numCache>
                <c:formatCode>General</c:formatCode>
                <c:ptCount val="15"/>
                <c:pt idx="0">
                  <c:v>31061</c:v>
                </c:pt>
                <c:pt idx="1">
                  <c:v>34068</c:v>
                </c:pt>
                <c:pt idx="2">
                  <c:v>42970</c:v>
                </c:pt>
                <c:pt idx="3">
                  <c:v>61767</c:v>
                </c:pt>
                <c:pt idx="4">
                  <c:v>76804</c:v>
                </c:pt>
                <c:pt idx="5">
                  <c:v>85761</c:v>
                </c:pt>
                <c:pt idx="6">
                  <c:v>94539</c:v>
                </c:pt>
                <c:pt idx="7">
                  <c:v>115397</c:v>
                </c:pt>
                <c:pt idx="8">
                  <c:v>109841</c:v>
                </c:pt>
                <c:pt idx="9">
                  <c:v>144741</c:v>
                </c:pt>
                <c:pt idx="10">
                  <c:v>181398</c:v>
                </c:pt>
                <c:pt idx="11">
                  <c:v>208103</c:v>
                </c:pt>
                <c:pt idx="12">
                  <c:v>196442</c:v>
                </c:pt>
                <c:pt idx="13">
                  <c:v>184125</c:v>
                </c:pt>
                <c:pt idx="14">
                  <c:v>167754</c:v>
                </c:pt>
              </c:numCache>
            </c:numRef>
          </c:val>
        </c:ser>
        <c:dLbls>
          <c:showVal val="1"/>
        </c:dLbls>
        <c:marker val="1"/>
        <c:axId val="153004672"/>
        <c:axId val="153003520"/>
      </c:lineChart>
      <c:catAx>
        <c:axId val="153004672"/>
        <c:scaling>
          <c:orientation val="minMax"/>
        </c:scaling>
        <c:delete val="1"/>
        <c:axPos val="b"/>
        <c:majorTickMark val="none"/>
        <c:tickLblPos val="none"/>
        <c:crossAx val="153003520"/>
        <c:crosses val="autoZero"/>
        <c:auto val="1"/>
        <c:lblAlgn val="ctr"/>
        <c:lblOffset val="100"/>
      </c:catAx>
      <c:valAx>
        <c:axId val="15300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5300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Magyarország</a:t>
            </a:r>
            <a:r>
              <a:rPr lang="hu-HU" baseline="0"/>
              <a:t> 15 év feletti népességének családi állapota, 2017</a:t>
            </a:r>
            <a:endParaRPr lang="hu-HU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férfiak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41</c:v>
                </c:pt>
                <c:pt idx="1">
                  <c:v>44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nők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Munka1!$B$3:$E$3</c:f>
              <c:numCache>
                <c:formatCode>General</c:formatCode>
                <c:ptCount val="4"/>
                <c:pt idx="0">
                  <c:v>29</c:v>
                </c:pt>
                <c:pt idx="1">
                  <c:v>40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Munka1!$B$4:$E$4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gapWidth val="219"/>
        <c:overlap val="-27"/>
        <c:axId val="138889472"/>
        <c:axId val="138915840"/>
      </c:barChart>
      <c:catAx>
        <c:axId val="13888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915840"/>
        <c:crosses val="autoZero"/>
        <c:auto val="1"/>
        <c:lblAlgn val="ctr"/>
        <c:lblOffset val="100"/>
      </c:catAx>
      <c:valAx>
        <c:axId val="138915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888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6606B-217B-44B3-BAED-EB4B6A4B7202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03137529-4FB9-4916-8020-F2257C51F4BB}">
      <dgm:prSet phldrT="[Szöveg]"/>
      <dgm:spPr/>
      <dgm:t>
        <a:bodyPr/>
        <a:lstStyle/>
        <a:p>
          <a:r>
            <a:rPr lang="hu-HU" dirty="0" smtClean="0"/>
            <a:t>A népesség száma</a:t>
          </a:r>
          <a:endParaRPr lang="hu-HU" dirty="0"/>
        </a:p>
      </dgm:t>
    </dgm:pt>
    <dgm:pt modelId="{55FD18EB-8852-4F9E-B4AF-FB57A59D3710}" type="parTrans" cxnId="{B3B136D0-44A5-4654-8BDD-8D8495248F21}">
      <dgm:prSet/>
      <dgm:spPr/>
      <dgm:t>
        <a:bodyPr/>
        <a:lstStyle/>
        <a:p>
          <a:endParaRPr lang="hu-HU"/>
        </a:p>
      </dgm:t>
    </dgm:pt>
    <dgm:pt modelId="{865A9AAE-56CF-4076-9889-739323F209C9}" type="sibTrans" cxnId="{B3B136D0-44A5-4654-8BDD-8D8495248F21}">
      <dgm:prSet/>
      <dgm:spPr/>
      <dgm:t>
        <a:bodyPr/>
        <a:lstStyle/>
        <a:p>
          <a:endParaRPr lang="hu-HU"/>
        </a:p>
      </dgm:t>
    </dgm:pt>
    <dgm:pt modelId="{F5552707-893C-4D3C-A812-909C039A0442}">
      <dgm:prSet phldrT="[Szöveg]"/>
      <dgm:spPr/>
      <dgm:t>
        <a:bodyPr/>
        <a:lstStyle/>
        <a:p>
          <a:r>
            <a:rPr lang="hu-HU" dirty="0" smtClean="0"/>
            <a:t>Népesedési folyamatok</a:t>
          </a:r>
          <a:endParaRPr lang="hu-HU" dirty="0"/>
        </a:p>
      </dgm:t>
    </dgm:pt>
    <dgm:pt modelId="{70A72FAC-9D8B-472E-BBF0-73CDBF567871}" type="parTrans" cxnId="{93810D0E-8A11-47E8-94EF-8E79DA298590}">
      <dgm:prSet/>
      <dgm:spPr/>
      <dgm:t>
        <a:bodyPr/>
        <a:lstStyle/>
        <a:p>
          <a:endParaRPr lang="hu-HU"/>
        </a:p>
      </dgm:t>
    </dgm:pt>
    <dgm:pt modelId="{4810CF8B-F30F-45B8-A45C-1FD1D85AF6FA}" type="sibTrans" cxnId="{93810D0E-8A11-47E8-94EF-8E79DA298590}">
      <dgm:prSet/>
      <dgm:spPr/>
      <dgm:t>
        <a:bodyPr/>
        <a:lstStyle/>
        <a:p>
          <a:endParaRPr lang="hu-HU"/>
        </a:p>
      </dgm:t>
    </dgm:pt>
    <dgm:pt modelId="{D3A5BB35-EE6E-4990-A8AB-609A8B9A3C9E}">
      <dgm:prSet phldrT="[Szöveg]"/>
      <dgm:spPr/>
      <dgm:t>
        <a:bodyPr/>
        <a:lstStyle/>
        <a:p>
          <a:r>
            <a:rPr lang="hu-HU" dirty="0" smtClean="0"/>
            <a:t>A népesség összetétele </a:t>
          </a:r>
          <a:endParaRPr lang="hu-HU" dirty="0"/>
        </a:p>
      </dgm:t>
    </dgm:pt>
    <dgm:pt modelId="{049A32A5-E333-476C-8E63-7D2624B6AA4E}" type="parTrans" cxnId="{B9CD6136-3E47-4A86-931B-99817C99146A}">
      <dgm:prSet/>
      <dgm:spPr/>
      <dgm:t>
        <a:bodyPr/>
        <a:lstStyle/>
        <a:p>
          <a:endParaRPr lang="hu-HU"/>
        </a:p>
      </dgm:t>
    </dgm:pt>
    <dgm:pt modelId="{325EBEF5-9D35-485A-8769-A9CCFA8E3676}" type="sibTrans" cxnId="{B9CD6136-3E47-4A86-931B-99817C99146A}">
      <dgm:prSet/>
      <dgm:spPr/>
      <dgm:t>
        <a:bodyPr/>
        <a:lstStyle/>
        <a:p>
          <a:endParaRPr lang="hu-HU"/>
        </a:p>
      </dgm:t>
    </dgm:pt>
    <dgm:pt modelId="{BD91B9FB-922B-48DC-BC5B-69D696150346}" type="pres">
      <dgm:prSet presAssocID="{F336606B-217B-44B3-BAED-EB4B6A4B72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CC80966-A379-4633-9ADA-6CB6B6B05D7E}" type="pres">
      <dgm:prSet presAssocID="{03137529-4FB9-4916-8020-F2257C51F4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B321FA-23BB-4E1D-BA94-2BD88D0B9CA9}" type="pres">
      <dgm:prSet presAssocID="{865A9AAE-56CF-4076-9889-739323F209C9}" presName="sibTrans" presStyleLbl="sibTrans2D1" presStyleIdx="0" presStyleCnt="3"/>
      <dgm:spPr/>
      <dgm:t>
        <a:bodyPr/>
        <a:lstStyle/>
        <a:p>
          <a:endParaRPr lang="hu-HU"/>
        </a:p>
      </dgm:t>
    </dgm:pt>
    <dgm:pt modelId="{E4E371CC-9177-48D8-8476-1C77E5BA1964}" type="pres">
      <dgm:prSet presAssocID="{865A9AAE-56CF-4076-9889-739323F209C9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1A33120D-5FD7-4459-BB87-21A98AED4189}" type="pres">
      <dgm:prSet presAssocID="{F5552707-893C-4D3C-A812-909C039A0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97C61B-B3DB-41C1-B1A0-DFA7FC4C55FC}" type="pres">
      <dgm:prSet presAssocID="{4810CF8B-F30F-45B8-A45C-1FD1D85AF6FA}" presName="sibTrans" presStyleLbl="sibTrans2D1" presStyleIdx="1" presStyleCnt="3"/>
      <dgm:spPr/>
      <dgm:t>
        <a:bodyPr/>
        <a:lstStyle/>
        <a:p>
          <a:endParaRPr lang="hu-HU"/>
        </a:p>
      </dgm:t>
    </dgm:pt>
    <dgm:pt modelId="{A720A2CD-A9AC-4CA3-9984-4F029D87826C}" type="pres">
      <dgm:prSet presAssocID="{4810CF8B-F30F-45B8-A45C-1FD1D85AF6FA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F9038C6A-EB16-49EF-BD09-4A61DF87CD75}" type="pres">
      <dgm:prSet presAssocID="{D3A5BB35-EE6E-4990-A8AB-609A8B9A3C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70023F-1990-49A5-AF13-9E5FD35266E6}" type="pres">
      <dgm:prSet presAssocID="{325EBEF5-9D35-485A-8769-A9CCFA8E3676}" presName="sibTrans" presStyleLbl="sibTrans2D1" presStyleIdx="2" presStyleCnt="3"/>
      <dgm:spPr/>
      <dgm:t>
        <a:bodyPr/>
        <a:lstStyle/>
        <a:p>
          <a:endParaRPr lang="hu-HU"/>
        </a:p>
      </dgm:t>
    </dgm:pt>
    <dgm:pt modelId="{E36239C7-E409-4ED7-B778-ACC47E8DE4EA}" type="pres">
      <dgm:prSet presAssocID="{325EBEF5-9D35-485A-8769-A9CCFA8E3676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0D44E4D8-4F79-45D7-9BDB-C3AA01C8AE45}" type="presOf" srcId="{F5552707-893C-4D3C-A812-909C039A0442}" destId="{1A33120D-5FD7-4459-BB87-21A98AED4189}" srcOrd="0" destOrd="0" presId="urn:microsoft.com/office/officeart/2005/8/layout/cycle7"/>
    <dgm:cxn modelId="{268D76B5-C239-4943-8ABC-66530BD0EADC}" type="presOf" srcId="{D3A5BB35-EE6E-4990-A8AB-609A8B9A3C9E}" destId="{F9038C6A-EB16-49EF-BD09-4A61DF87CD75}" srcOrd="0" destOrd="0" presId="urn:microsoft.com/office/officeart/2005/8/layout/cycle7"/>
    <dgm:cxn modelId="{12F03D8B-0471-4410-9464-F90876B38736}" type="presOf" srcId="{325EBEF5-9D35-485A-8769-A9CCFA8E3676}" destId="{E36239C7-E409-4ED7-B778-ACC47E8DE4EA}" srcOrd="1" destOrd="0" presId="urn:microsoft.com/office/officeart/2005/8/layout/cycle7"/>
    <dgm:cxn modelId="{56C354A2-34A2-41C3-B5D0-5C5D84987AA7}" type="presOf" srcId="{4810CF8B-F30F-45B8-A45C-1FD1D85AF6FA}" destId="{A720A2CD-A9AC-4CA3-9984-4F029D87826C}" srcOrd="1" destOrd="0" presId="urn:microsoft.com/office/officeart/2005/8/layout/cycle7"/>
    <dgm:cxn modelId="{93810D0E-8A11-47E8-94EF-8E79DA298590}" srcId="{F336606B-217B-44B3-BAED-EB4B6A4B7202}" destId="{F5552707-893C-4D3C-A812-909C039A0442}" srcOrd="1" destOrd="0" parTransId="{70A72FAC-9D8B-472E-BBF0-73CDBF567871}" sibTransId="{4810CF8B-F30F-45B8-A45C-1FD1D85AF6FA}"/>
    <dgm:cxn modelId="{B9CD6136-3E47-4A86-931B-99817C99146A}" srcId="{F336606B-217B-44B3-BAED-EB4B6A4B7202}" destId="{D3A5BB35-EE6E-4990-A8AB-609A8B9A3C9E}" srcOrd="2" destOrd="0" parTransId="{049A32A5-E333-476C-8E63-7D2624B6AA4E}" sibTransId="{325EBEF5-9D35-485A-8769-A9CCFA8E3676}"/>
    <dgm:cxn modelId="{A6355EDB-10A3-4B3B-9FF3-1418C96338C8}" type="presOf" srcId="{03137529-4FB9-4916-8020-F2257C51F4BB}" destId="{1CC80966-A379-4633-9ADA-6CB6B6B05D7E}" srcOrd="0" destOrd="0" presId="urn:microsoft.com/office/officeart/2005/8/layout/cycle7"/>
    <dgm:cxn modelId="{B3B136D0-44A5-4654-8BDD-8D8495248F21}" srcId="{F336606B-217B-44B3-BAED-EB4B6A4B7202}" destId="{03137529-4FB9-4916-8020-F2257C51F4BB}" srcOrd="0" destOrd="0" parTransId="{55FD18EB-8852-4F9E-B4AF-FB57A59D3710}" sibTransId="{865A9AAE-56CF-4076-9889-739323F209C9}"/>
    <dgm:cxn modelId="{C1A3C3E0-768A-4B01-92A8-CD9E4C1B40BC}" type="presOf" srcId="{F336606B-217B-44B3-BAED-EB4B6A4B7202}" destId="{BD91B9FB-922B-48DC-BC5B-69D696150346}" srcOrd="0" destOrd="0" presId="urn:microsoft.com/office/officeart/2005/8/layout/cycle7"/>
    <dgm:cxn modelId="{2CABC12A-E7FB-4763-82C7-55563FB80610}" type="presOf" srcId="{4810CF8B-F30F-45B8-A45C-1FD1D85AF6FA}" destId="{C997C61B-B3DB-41C1-B1A0-DFA7FC4C55FC}" srcOrd="0" destOrd="0" presId="urn:microsoft.com/office/officeart/2005/8/layout/cycle7"/>
    <dgm:cxn modelId="{122F8D3F-F702-4CC5-AD16-4558B7C9637C}" type="presOf" srcId="{865A9AAE-56CF-4076-9889-739323F209C9}" destId="{E4E371CC-9177-48D8-8476-1C77E5BA1964}" srcOrd="1" destOrd="0" presId="urn:microsoft.com/office/officeart/2005/8/layout/cycle7"/>
    <dgm:cxn modelId="{309C0442-DD1D-4256-8F0F-F2C302200645}" type="presOf" srcId="{865A9AAE-56CF-4076-9889-739323F209C9}" destId="{E6B321FA-23BB-4E1D-BA94-2BD88D0B9CA9}" srcOrd="0" destOrd="0" presId="urn:microsoft.com/office/officeart/2005/8/layout/cycle7"/>
    <dgm:cxn modelId="{5CCA0F2B-44F4-4E4C-A129-F0371BA44156}" type="presOf" srcId="{325EBEF5-9D35-485A-8769-A9CCFA8E3676}" destId="{6A70023F-1990-49A5-AF13-9E5FD35266E6}" srcOrd="0" destOrd="0" presId="urn:microsoft.com/office/officeart/2005/8/layout/cycle7"/>
    <dgm:cxn modelId="{8C172E59-FDCB-474A-BCA6-1B0B1B388659}" type="presParOf" srcId="{BD91B9FB-922B-48DC-BC5B-69D696150346}" destId="{1CC80966-A379-4633-9ADA-6CB6B6B05D7E}" srcOrd="0" destOrd="0" presId="urn:microsoft.com/office/officeart/2005/8/layout/cycle7"/>
    <dgm:cxn modelId="{30ADF88D-D9D6-4EA6-AC3C-8ABFD10760A7}" type="presParOf" srcId="{BD91B9FB-922B-48DC-BC5B-69D696150346}" destId="{E6B321FA-23BB-4E1D-BA94-2BD88D0B9CA9}" srcOrd="1" destOrd="0" presId="urn:microsoft.com/office/officeart/2005/8/layout/cycle7"/>
    <dgm:cxn modelId="{8EC31DD9-A4AC-46FC-8DC7-5FFBDF00F711}" type="presParOf" srcId="{E6B321FA-23BB-4E1D-BA94-2BD88D0B9CA9}" destId="{E4E371CC-9177-48D8-8476-1C77E5BA1964}" srcOrd="0" destOrd="0" presId="urn:microsoft.com/office/officeart/2005/8/layout/cycle7"/>
    <dgm:cxn modelId="{C6B05DF9-541C-4F69-BC4E-9949EE43C890}" type="presParOf" srcId="{BD91B9FB-922B-48DC-BC5B-69D696150346}" destId="{1A33120D-5FD7-4459-BB87-21A98AED4189}" srcOrd="2" destOrd="0" presId="urn:microsoft.com/office/officeart/2005/8/layout/cycle7"/>
    <dgm:cxn modelId="{BDD044B5-FFAA-4708-AC69-476BB0BBBEDC}" type="presParOf" srcId="{BD91B9FB-922B-48DC-BC5B-69D696150346}" destId="{C997C61B-B3DB-41C1-B1A0-DFA7FC4C55FC}" srcOrd="3" destOrd="0" presId="urn:microsoft.com/office/officeart/2005/8/layout/cycle7"/>
    <dgm:cxn modelId="{90E3453E-9F49-4620-82A2-05B8360CD6CF}" type="presParOf" srcId="{C997C61B-B3DB-41C1-B1A0-DFA7FC4C55FC}" destId="{A720A2CD-A9AC-4CA3-9984-4F029D87826C}" srcOrd="0" destOrd="0" presId="urn:microsoft.com/office/officeart/2005/8/layout/cycle7"/>
    <dgm:cxn modelId="{122B120F-D09B-479B-A9B6-4FAF8C64AE51}" type="presParOf" srcId="{BD91B9FB-922B-48DC-BC5B-69D696150346}" destId="{F9038C6A-EB16-49EF-BD09-4A61DF87CD75}" srcOrd="4" destOrd="0" presId="urn:microsoft.com/office/officeart/2005/8/layout/cycle7"/>
    <dgm:cxn modelId="{A17BF457-D558-431E-A10D-A6F7007BFF4C}" type="presParOf" srcId="{BD91B9FB-922B-48DC-BC5B-69D696150346}" destId="{6A70023F-1990-49A5-AF13-9E5FD35266E6}" srcOrd="5" destOrd="0" presId="urn:microsoft.com/office/officeart/2005/8/layout/cycle7"/>
    <dgm:cxn modelId="{0C57C57E-9999-4ABE-8444-ACBE797F373F}" type="presParOf" srcId="{6A70023F-1990-49A5-AF13-9E5FD35266E6}" destId="{E36239C7-E409-4ED7-B778-ACC47E8DE4E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80966-A379-4633-9ADA-6CB6B6B05D7E}">
      <dsp:nvSpPr>
        <dsp:cNvPr id="0" name=""/>
        <dsp:cNvSpPr/>
      </dsp:nvSpPr>
      <dsp:spPr>
        <a:xfrm>
          <a:off x="3015499" y="1039"/>
          <a:ext cx="2084300" cy="104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A népesség száma</a:t>
          </a:r>
          <a:endParaRPr lang="hu-HU" sz="2700" kern="1200" dirty="0"/>
        </a:p>
      </dsp:txBody>
      <dsp:txXfrm>
        <a:off x="3015499" y="1039"/>
        <a:ext cx="2084300" cy="1042150"/>
      </dsp:txXfrm>
    </dsp:sp>
    <dsp:sp modelId="{E6B321FA-23BB-4E1D-BA94-2BD88D0B9CA9}">
      <dsp:nvSpPr>
        <dsp:cNvPr id="0" name=""/>
        <dsp:cNvSpPr/>
      </dsp:nvSpPr>
      <dsp:spPr>
        <a:xfrm rot="3600000">
          <a:off x="4375204" y="1829780"/>
          <a:ext cx="1085443" cy="364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3600000">
        <a:off x="4375204" y="1829780"/>
        <a:ext cx="1085443" cy="364752"/>
      </dsp:txXfrm>
    </dsp:sp>
    <dsp:sp modelId="{1A33120D-5FD7-4459-BB87-21A98AED4189}">
      <dsp:nvSpPr>
        <dsp:cNvPr id="0" name=""/>
        <dsp:cNvSpPr/>
      </dsp:nvSpPr>
      <dsp:spPr>
        <a:xfrm>
          <a:off x="4736051" y="2981123"/>
          <a:ext cx="2084300" cy="104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Népesedési folyamatok</a:t>
          </a:r>
          <a:endParaRPr lang="hu-HU" sz="2700" kern="1200" dirty="0"/>
        </a:p>
      </dsp:txBody>
      <dsp:txXfrm>
        <a:off x="4736051" y="2981123"/>
        <a:ext cx="2084300" cy="1042150"/>
      </dsp:txXfrm>
    </dsp:sp>
    <dsp:sp modelId="{C997C61B-B3DB-41C1-B1A0-DFA7FC4C55FC}">
      <dsp:nvSpPr>
        <dsp:cNvPr id="0" name=""/>
        <dsp:cNvSpPr/>
      </dsp:nvSpPr>
      <dsp:spPr>
        <a:xfrm rot="10800000">
          <a:off x="3514928" y="3319822"/>
          <a:ext cx="1085443" cy="364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10800000">
        <a:off x="3514928" y="3319822"/>
        <a:ext cx="1085443" cy="364752"/>
      </dsp:txXfrm>
    </dsp:sp>
    <dsp:sp modelId="{F9038C6A-EB16-49EF-BD09-4A61DF87CD75}">
      <dsp:nvSpPr>
        <dsp:cNvPr id="0" name=""/>
        <dsp:cNvSpPr/>
      </dsp:nvSpPr>
      <dsp:spPr>
        <a:xfrm>
          <a:off x="1294947" y="2981123"/>
          <a:ext cx="2084300" cy="1042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A népesség összetétele </a:t>
          </a:r>
          <a:endParaRPr lang="hu-HU" sz="2700" kern="1200" dirty="0"/>
        </a:p>
      </dsp:txBody>
      <dsp:txXfrm>
        <a:off x="1294947" y="2981123"/>
        <a:ext cx="2084300" cy="1042150"/>
      </dsp:txXfrm>
    </dsp:sp>
    <dsp:sp modelId="{6A70023F-1990-49A5-AF13-9E5FD35266E6}">
      <dsp:nvSpPr>
        <dsp:cNvPr id="0" name=""/>
        <dsp:cNvSpPr/>
      </dsp:nvSpPr>
      <dsp:spPr>
        <a:xfrm rot="18000000">
          <a:off x="2654652" y="1829780"/>
          <a:ext cx="1085443" cy="364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18000000">
        <a:off x="2654652" y="1829780"/>
        <a:ext cx="1085443" cy="364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400" dirty="0" smtClean="0"/>
              <a:t>EFOP-3.4.3-16-2016-00015</a:t>
            </a:r>
            <a:r>
              <a:rPr lang="hu-HU" dirty="0" smtClean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 smtClean="0"/>
              <a:t>Főnix – me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3797411"/>
            <a:ext cx="54726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FŐNIX- ME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Mihályi Helga</a:t>
            </a: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B</a:t>
            </a:r>
            <a:r>
              <a:rPr lang="hu-HU" sz="2000" b="1" dirty="0" smtClean="0">
                <a:solidFill>
                  <a:schemeClr val="bg1"/>
                </a:solidFill>
              </a:rPr>
              <a:t>.-A.-Z. megye és miskolc demográfiai problémái és kihívásai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2019. 03. 21. </a:t>
            </a:r>
            <a:endParaRPr lang="hu-HU" sz="2000" b="1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6010" y="764373"/>
            <a:ext cx="6263640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népesedéspolitika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hu-HU" dirty="0"/>
              <a:t>Nemcsak az Európán kívüli világ, hanem az európai államok </a:t>
            </a:r>
            <a:r>
              <a:rPr lang="hu-HU" dirty="0" smtClean="0"/>
              <a:t>sem </a:t>
            </a:r>
            <a:r>
              <a:rPr lang="hu-HU" dirty="0"/>
              <a:t>tekinthetők egységesnek népesedési helyzetüket tekintve: mind a termékenységi, mind a migrációs folyamatok alapvetően térnek el egyes országok között.</a:t>
            </a:r>
          </a:p>
          <a:p>
            <a:pPr lvl="0" algn="just" fontAlgn="base"/>
            <a:r>
              <a:rPr lang="hu-HU" dirty="0" smtClean="0"/>
              <a:t>A kontinens államainak nem elhanyagolható része a termékenységre (például Írország</a:t>
            </a:r>
            <a:r>
              <a:rPr lang="hu-HU" dirty="0"/>
              <a:t>, Franciaország, </a:t>
            </a:r>
            <a:r>
              <a:rPr lang="hu-HU" dirty="0" smtClean="0"/>
              <a:t>Izland) vagy </a:t>
            </a:r>
            <a:r>
              <a:rPr lang="hu-HU" dirty="0"/>
              <a:t>együttesen a termékenységre és a várható élettartam szolid növekedésére alapozva (például Norvégia, Hollandia, Belgium) fenntartható demográfiai </a:t>
            </a:r>
            <a:r>
              <a:rPr lang="hu-HU" dirty="0" smtClean="0"/>
              <a:t>pályán mozog</a:t>
            </a:r>
            <a:r>
              <a:rPr lang="hu-HU" dirty="0"/>
              <a:t>, bevándorlási többlet nélkül is.</a:t>
            </a:r>
          </a:p>
          <a:p>
            <a:pPr lvl="0" algn="just" fontAlgn="base"/>
            <a:r>
              <a:rPr lang="hu-HU" dirty="0"/>
              <a:t>Más európai országokban az alacsony termékenységet a bevándorlási többlet ellensúlyozza (például Németország, Olaszország).</a:t>
            </a:r>
          </a:p>
          <a:p>
            <a:pPr lvl="0" algn="just" fontAlgn="base"/>
            <a:r>
              <a:rPr lang="hu-HU" dirty="0"/>
              <a:t>Míg vannak olyan államok, amelyeket az alacsony termékenység mellett erőteljes elvándorlás is jellemez (Románia, </a:t>
            </a:r>
            <a:r>
              <a:rPr lang="hu-HU" dirty="0" smtClean="0"/>
              <a:t>Bulgária, Albánia</a:t>
            </a:r>
            <a:r>
              <a:rPr lang="hu-HU" dirty="0"/>
              <a:t>, Bosznia-Hercegovina).</a:t>
            </a:r>
          </a:p>
          <a:p>
            <a:pPr marL="0" indent="0" fontAlgn="base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012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2294" y="764373"/>
            <a:ext cx="6277356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népesedéspolitika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hu-HU" sz="2400" dirty="0"/>
              <a:t>Magyarországon a demográfiai helyzet javítását célzó intézkedések hagyományosan évtizedek óta elsősorban a gyermekvállalást célozták meg, vagyis olyan szabályozási környezetet kívántak teremteni, amelyben minél több pár vállal gyermeket. Ezzel szemben lényegesen kevesebb figyelem jutott a várható élettartam növelésére, valamint a migrációs politikákra. Utóbbiak közé nemcsak a bevándorlással, hanem a ki- és visszavándorlással kapcsolatos politikák is beletartoznak.</a:t>
            </a:r>
          </a:p>
          <a:p>
            <a:pPr marL="0" indent="0" algn="just" fontAlgn="base">
              <a:buNone/>
            </a:pPr>
            <a:endParaRPr lang="hu-HU" sz="2400" dirty="0"/>
          </a:p>
          <a:p>
            <a:pPr marL="0" indent="0" algn="just" fontAlgn="base">
              <a:buNone/>
            </a:pPr>
            <a:r>
              <a:rPr lang="hu-HU" sz="2400" dirty="0"/>
              <a:t>A demográfiai helyzet javítása kapcsán a gyermekvállalásra ható szakpolitikák kiemelt jellegét nem csupán a közvélemény, hanem a témával foglalkozó kutatók többsége is egyértelműen támogatta. Ennek a fő oka az a sajátosság volt, hogy Magyarországon nemzetközi összehasonlításban igen nagy az ingadozás az egymást követő generációk létszámában.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990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6584" y="764373"/>
            <a:ext cx="6243066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népesedéspolitika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2560320"/>
            <a:ext cx="8115300" cy="3648456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hu-HU" dirty="0"/>
              <a:t>A családpolitikai beavatkozások sikerességét illetően is jól körülhatárolható két merőben ellentétes vélemény.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/>
              <a:t>egyik álláspont szerint nem érdemes népesedéspolitikára költeni, mert az ilyen intézkedések hatástalanok vagy igen korlátozott hatásúak.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másik álláspont szerint – ezt főképpen a politikai döntéshozók képzelik így – a családtámogatások nem jelképes, hanem komoly mértékű emelése mintegy törvényszerűen a termékenység emelkedését hozza magával.</a:t>
            </a:r>
          </a:p>
          <a:p>
            <a:pPr marL="0" indent="0" algn="just" fontAlgn="base">
              <a:buNone/>
            </a:pPr>
            <a:r>
              <a:rPr lang="hu-HU" dirty="0" smtClean="0"/>
              <a:t>A </a:t>
            </a:r>
            <a:r>
              <a:rPr lang="hu-HU" dirty="0"/>
              <a:t>valóság ezzel szemben az, hogy megbízható </a:t>
            </a:r>
            <a:r>
              <a:rPr lang="hu-HU" dirty="0" smtClean="0"/>
              <a:t>empirikus bizonyítékok támasztják alá, hogy a különféle társadalmakban különféle családpolitikai intézkedések képesek hatna a demográfiai folyamatokra.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61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8578" y="764373"/>
            <a:ext cx="6291072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népesedéspolitika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2057402"/>
            <a:ext cx="8115300" cy="442569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hu-HU" sz="1400" dirty="0"/>
              <a:t>M</a:t>
            </a:r>
            <a:r>
              <a:rPr lang="hu-HU" sz="1400" dirty="0" smtClean="0"/>
              <a:t>ik </a:t>
            </a:r>
            <a:r>
              <a:rPr lang="hu-HU" sz="1400" dirty="0"/>
              <a:t>azok a tényezők, amik befolyásolják egy országban a szülési </a:t>
            </a:r>
            <a:r>
              <a:rPr lang="hu-HU" sz="1400" dirty="0" smtClean="0"/>
              <a:t>hajlandóságot? (ENSZ, 2015) </a:t>
            </a:r>
          </a:p>
          <a:p>
            <a:pPr algn="just" fontAlgn="base"/>
            <a:r>
              <a:rPr lang="hu-HU" sz="1400" b="1" dirty="0" smtClean="0"/>
              <a:t>Munkaerőpiac: </a:t>
            </a:r>
            <a:r>
              <a:rPr lang="hu-HU" sz="1400" dirty="0" smtClean="0"/>
              <a:t>A sok munkával töltött óra, a túlórázás, a kevés szabadnap, a gyermekápolási táppénz hiánya csökkentik a szülési hajlandóságot is. Ellenben a rugalmas munkaidő, az elérhető támogatott részmunkaidős állások, valamint a tény, hogy az anyák könnyen vissza tudnak térni a munkaerőpiacra, növeli a szülési kedvet.</a:t>
            </a:r>
          </a:p>
          <a:p>
            <a:pPr lvl="0" algn="just" fontAlgn="base"/>
            <a:r>
              <a:rPr lang="hu-HU" sz="1400" b="1" dirty="0" smtClean="0"/>
              <a:t>Oktatási </a:t>
            </a:r>
            <a:r>
              <a:rPr lang="hu-HU" sz="1400" b="1" dirty="0"/>
              <a:t>rendszer</a:t>
            </a:r>
            <a:r>
              <a:rPr lang="hu-HU" sz="1400" dirty="0"/>
              <a:t>: Az iskolán kívüli programok magas költsége, az ingyenes iskolai étkeztetés hiánya, a drága felsőoktatás elbátortalanítja a nőket a gyerekvállalástól. Ugyanígy az is, ha az iskola nem biztosítja a gyerekfelügyeletet a munkaidő végéig (napközi). </a:t>
            </a:r>
            <a:r>
              <a:rPr lang="hu-HU" sz="1400" dirty="0" smtClean="0"/>
              <a:t>Az </a:t>
            </a:r>
            <a:r>
              <a:rPr lang="hu-HU" sz="1400" dirty="0"/>
              <a:t>ingyenes felsőoktatás kitolja a szülés várható idejét, viszont az emberek szívesebben vállalnak több gyereket, mivel nem kell félniük, hogy nem tudják majd fizetni az oktatásukat. </a:t>
            </a:r>
          </a:p>
          <a:p>
            <a:pPr lvl="0" algn="just" fontAlgn="base"/>
            <a:r>
              <a:rPr lang="hu-HU" sz="1400" b="1" dirty="0"/>
              <a:t>Szülési szabadság</a:t>
            </a:r>
            <a:r>
              <a:rPr lang="hu-HU" sz="1400" dirty="0"/>
              <a:t>: A magas összegű és közepes hosszúságú szülési szabadság növeli a termékenységet, ellenben a túl hosszú szabadság súlyos terhet ró a munkaerőpiacra.</a:t>
            </a:r>
          </a:p>
          <a:p>
            <a:pPr lvl="0" algn="just" fontAlgn="base"/>
            <a:r>
              <a:rPr lang="hu-HU" sz="1400" b="1" dirty="0"/>
              <a:t>Anyagi támogatások</a:t>
            </a:r>
            <a:r>
              <a:rPr lang="hu-HU" sz="1400" dirty="0"/>
              <a:t>: A tapasztalatok azt mutatták, hogy az anyagi támogatások (adókedvezmények, készpénz) önmagukban csak mérsékelten járulnak hozzá a gyermekvállalási </a:t>
            </a:r>
            <a:r>
              <a:rPr lang="hu-HU" sz="1400" dirty="0" smtClean="0"/>
              <a:t>kedvhez</a:t>
            </a:r>
            <a:r>
              <a:rPr lang="hu-HU" sz="1400" dirty="0"/>
              <a:t>.</a:t>
            </a:r>
          </a:p>
          <a:p>
            <a:pPr lvl="0" algn="just" fontAlgn="base"/>
            <a:r>
              <a:rPr lang="hu-HU" sz="1400" b="1" dirty="0"/>
              <a:t>Gyermekfelügyeleti intézmények</a:t>
            </a:r>
            <a:r>
              <a:rPr lang="hu-HU" sz="1400" dirty="0"/>
              <a:t>: Az elérhető formális (pl. óvodák) és informális gyermekfelügyeleti intézmények (pl. nagyszülők) nagy mértékben növelik a szülési kedvet.</a:t>
            </a:r>
          </a:p>
          <a:p>
            <a:pPr lvl="0" algn="just" fontAlgn="base"/>
            <a:r>
              <a:rPr lang="hu-HU" sz="1400" b="1" dirty="0"/>
              <a:t>Nemek közötti egyenlőség</a:t>
            </a:r>
            <a:r>
              <a:rPr lang="hu-HU" sz="1400" dirty="0"/>
              <a:t>: A nemek közötti bérszakadék és a tény, hogy a nőknek kell otthon a házimunka javát végezniük, jelentősen csökkentik a gyerekvállalási kedvet. Azokban az országokban, ahol egyenlően oszlik meg a házimunka, és a munkahelyi egyenlőség nagyobb fokú, ott több gyerek születik. </a:t>
            </a:r>
          </a:p>
          <a:p>
            <a:pPr lvl="0" algn="just" fontAlgn="base"/>
            <a:r>
              <a:rPr lang="hu-HU" sz="1400" b="1" dirty="0"/>
              <a:t>Ingatlanpiac</a:t>
            </a:r>
            <a:r>
              <a:rPr lang="hu-HU" sz="1400" dirty="0"/>
              <a:t>: A könnyen hozzáférhető saját ingatlan növeli a gyerekvállalást.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3747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62022" y="764373"/>
            <a:ext cx="6167628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népesedéspolitika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2377440"/>
            <a:ext cx="8115300" cy="427024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hu-HU" sz="1600" dirty="0"/>
              <a:t>A családpolitikai beavatkozások során a továbbiakban figyelembe veendő szempontok:</a:t>
            </a:r>
          </a:p>
          <a:p>
            <a:pPr lvl="0" algn="just" fontAlgn="base"/>
            <a:r>
              <a:rPr lang="hu-HU" sz="1600" dirty="0"/>
              <a:t>A támogatási rendszerben bármilyen változás vagy csak felmenő </a:t>
            </a:r>
            <a:r>
              <a:rPr lang="hu-HU" sz="1600" dirty="0" smtClean="0"/>
              <a:t>rendszerben vezethető be</a:t>
            </a:r>
            <a:r>
              <a:rPr lang="hu-HU" sz="1600" dirty="0"/>
              <a:t>.</a:t>
            </a:r>
            <a:endParaRPr lang="hu-HU" sz="1600" dirty="0" smtClean="0"/>
          </a:p>
          <a:p>
            <a:pPr lvl="0" algn="just" fontAlgn="base"/>
            <a:r>
              <a:rPr lang="hu-HU" sz="1600" dirty="0" smtClean="0"/>
              <a:t>A </a:t>
            </a:r>
            <a:r>
              <a:rPr lang="hu-HU" sz="1600" dirty="0"/>
              <a:t>családpolitikai intézkedéseknek hangsúlyosan azt a célt kellene szolgálniuk, hogy a családtámogatási rendszer a jelenleginél hatékonyabban járuljon hozzá a demográfiai helyzet javításához. </a:t>
            </a:r>
            <a:endParaRPr lang="hu-HU" sz="1600" dirty="0" smtClean="0"/>
          </a:p>
          <a:p>
            <a:pPr lvl="0" algn="just" fontAlgn="base"/>
            <a:r>
              <a:rPr lang="hu-HU" sz="1600" dirty="0" smtClean="0"/>
              <a:t>A </a:t>
            </a:r>
            <a:r>
              <a:rPr lang="hu-HU" sz="1600" dirty="0"/>
              <a:t>családtámogatások rugalmasan, kiszámíthatóan, átláthatóan, a jelenleginél kevésbé bürokratikus módon érkezzenek és igazodjanak a családok eltérő igényeihez. </a:t>
            </a:r>
            <a:endParaRPr lang="hu-HU" sz="1600" dirty="0" smtClean="0"/>
          </a:p>
          <a:p>
            <a:pPr lvl="0" algn="just" fontAlgn="base"/>
            <a:r>
              <a:rPr lang="hu-HU" sz="1600" dirty="0" smtClean="0"/>
              <a:t>Célul </a:t>
            </a:r>
            <a:r>
              <a:rPr lang="hu-HU" sz="1600" dirty="0"/>
              <a:t>kellene kitűzni, hogy az iskolázottabb nők első gyermekei korábban, lehetőleg még az édesanya harmincéves kora előtt megszülessenek. </a:t>
            </a:r>
          </a:p>
          <a:p>
            <a:pPr lvl="0" algn="just" fontAlgn="base"/>
            <a:r>
              <a:rPr lang="hu-HU" sz="1600" dirty="0" smtClean="0"/>
              <a:t>Az egyes </a:t>
            </a:r>
            <a:r>
              <a:rPr lang="hu-HU" sz="1600" dirty="0"/>
              <a:t>családpolitikai intézkedések nem veszíthetik szem elől más fontos, kapcsolódó vagy érintkező szakpolitikák céljait. E célok közül külön is érdemes kiemelni a gyermekszegénységi kockázat csökkentését. </a:t>
            </a:r>
          </a:p>
          <a:p>
            <a:pPr lvl="0" algn="just" fontAlgn="base"/>
            <a:r>
              <a:rPr lang="hu-HU" sz="1600" dirty="0"/>
              <a:t>Fontos, hogy a családtámogatási rendszerre vonatkozó fenti megállapítások nemcsak a pénzbeli családtámogatásokra, hanem a családtámogatások más formáira (intézményi támogatások, például a bölcsődei férőhelyek száma, minősége és költsége, ellátások stb.) is érvényesek legyenek. Általában is nagyobb hangsúlyt szükséges fektetni a nem pénzbeli támogatási formákra.</a:t>
            </a:r>
          </a:p>
          <a:p>
            <a:pPr marL="0" indent="0" algn="just" fontAlgn="base">
              <a:buNone/>
            </a:pPr>
            <a:endParaRPr lang="hu-HU" sz="1800" dirty="0"/>
          </a:p>
          <a:p>
            <a:endParaRPr lang="hu-HU" sz="1900" dirty="0"/>
          </a:p>
        </p:txBody>
      </p:sp>
    </p:spTree>
    <p:extLst>
      <p:ext uri="{BB962C8B-B14F-4D97-AF65-F5344CB8AC3E}">
        <p14:creationId xmlns="" xmlns:p14="http://schemas.microsoft.com/office/powerpoint/2010/main" val="40839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00300" y="764373"/>
            <a:ext cx="6229350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népesedéspolitika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2414017"/>
            <a:ext cx="8115300" cy="3804669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hu-HU" dirty="0" smtClean="0"/>
              <a:t>A </a:t>
            </a:r>
            <a:r>
              <a:rPr lang="hu-HU" dirty="0"/>
              <a:t>fenntartható demográfiai helyzethez, stagnáló népességszámhoz tehát reálisan akkor közelíthet az ország, ha a népességszám változását befolyásoló mind a négy területen hatékony szakpolitikai szabályozást alakít ki: </a:t>
            </a:r>
            <a:endParaRPr lang="hu-HU" dirty="0" smtClean="0"/>
          </a:p>
          <a:p>
            <a:pPr algn="just" fontAlgn="base">
              <a:buFontTx/>
              <a:buChar char="-"/>
            </a:pPr>
            <a:r>
              <a:rPr lang="hu-HU" dirty="0" smtClean="0"/>
              <a:t>ha </a:t>
            </a:r>
            <a:r>
              <a:rPr lang="hu-HU" dirty="0"/>
              <a:t>a sikeres családpolitika mellett </a:t>
            </a:r>
            <a:endParaRPr lang="hu-HU" dirty="0" smtClean="0"/>
          </a:p>
          <a:p>
            <a:pPr algn="just" fontAlgn="base">
              <a:buFontTx/>
              <a:buChar char="-"/>
            </a:pPr>
            <a:r>
              <a:rPr lang="hu-HU" dirty="0" smtClean="0"/>
              <a:t>stabilan</a:t>
            </a:r>
            <a:r>
              <a:rPr lang="hu-HU" dirty="0"/>
              <a:t> javuló várható </a:t>
            </a:r>
            <a:r>
              <a:rPr lang="hu-HU" dirty="0" smtClean="0"/>
              <a:t>élettartamot elősegítő </a:t>
            </a:r>
            <a:r>
              <a:rPr lang="hu-HU" dirty="0"/>
              <a:t>egészségügyi ellátórendszer </a:t>
            </a:r>
            <a:r>
              <a:rPr lang="hu-HU" dirty="0" smtClean="0"/>
              <a:t>működik</a:t>
            </a:r>
          </a:p>
          <a:p>
            <a:pPr algn="just" fontAlgn="base">
              <a:buFontTx/>
              <a:buChar char="-"/>
            </a:pPr>
            <a:r>
              <a:rPr lang="hu-HU" dirty="0" smtClean="0"/>
              <a:t>ha </a:t>
            </a:r>
            <a:r>
              <a:rPr lang="hu-HU" dirty="0"/>
              <a:t>a kivándorlás mértéke alacsony szinten </a:t>
            </a:r>
            <a:r>
              <a:rPr lang="hu-HU" dirty="0" smtClean="0"/>
              <a:t>stabilizálódik</a:t>
            </a:r>
          </a:p>
          <a:p>
            <a:pPr algn="just" fontAlgn="base">
              <a:buFontTx/>
              <a:buChar char="-"/>
            </a:pPr>
            <a:r>
              <a:rPr lang="hu-HU" dirty="0" smtClean="0"/>
              <a:t>valamint </a:t>
            </a:r>
            <a:r>
              <a:rPr lang="hu-HU" dirty="0"/>
              <a:t>ha mérsékelt számban fiatalos korstruktúrájú bevándorló népesség </a:t>
            </a:r>
            <a:r>
              <a:rPr lang="hu-HU" dirty="0" smtClean="0"/>
              <a:t>is folyamatosan </a:t>
            </a:r>
            <a:r>
              <a:rPr lang="hu-HU" dirty="0"/>
              <a:t>érkezik </a:t>
            </a:r>
            <a:r>
              <a:rPr lang="hu-HU" dirty="0" smtClean="0"/>
              <a:t>hazánkba. </a:t>
            </a:r>
            <a:r>
              <a:rPr lang="hu-HU" dirty="0"/>
              <a:t>Ez utóbbi nélkül a népesség reprodukciójának hosszú távú biztosítása lehetetlennek látszik.</a:t>
            </a:r>
          </a:p>
          <a:p>
            <a:pPr marL="0" indent="0" algn="just" fontAlgn="base">
              <a:buNone/>
            </a:pPr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71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908" y="476175"/>
            <a:ext cx="7079742" cy="576395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dirty="0" smtClean="0"/>
              <a:t>A demográfiai helyzetet meghatározó tényezők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1380066"/>
              </p:ext>
            </p:extLst>
          </p:nvPr>
        </p:nvGraphicFramePr>
        <p:xfrm>
          <a:off x="514350" y="2193925"/>
          <a:ext cx="81153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992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4742" y="368163"/>
            <a:ext cx="7264908" cy="792419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dirty="0" smtClean="0"/>
              <a:t>A népesség száma – túlnépesedés és népességfogyás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72450632"/>
              </p:ext>
            </p:extLst>
          </p:nvPr>
        </p:nvGraphicFramePr>
        <p:xfrm>
          <a:off x="774954" y="1772816"/>
          <a:ext cx="3545586" cy="25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3790487"/>
              </p:ext>
            </p:extLst>
          </p:nvPr>
        </p:nvGraphicFramePr>
        <p:xfrm>
          <a:off x="4730327" y="1772816"/>
          <a:ext cx="3569545" cy="25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églalap 5"/>
          <p:cNvSpPr/>
          <p:nvPr/>
        </p:nvSpPr>
        <p:spPr>
          <a:xfrm>
            <a:off x="999575" y="4581144"/>
            <a:ext cx="730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				                 </a:t>
            </a:r>
            <a:r>
              <a:rPr lang="hu-HU" sz="2000" dirty="0" smtClean="0"/>
              <a:t>2019.03.21. 14,30 óra</a:t>
            </a:r>
          </a:p>
          <a:p>
            <a:pPr algn="just"/>
            <a:r>
              <a:rPr lang="hu-HU" sz="2000" dirty="0"/>
              <a:t>	</a:t>
            </a:r>
            <a:r>
              <a:rPr lang="hu-HU" sz="2000" dirty="0" smtClean="0"/>
              <a:t>   7.658.498.759 </a:t>
            </a:r>
            <a:r>
              <a:rPr lang="hu-HU" sz="2000" dirty="0"/>
              <a:t>fő		       </a:t>
            </a:r>
            <a:r>
              <a:rPr lang="hu-HU" sz="2000" dirty="0" smtClean="0"/>
              <a:t>			  9.729.839 fő</a:t>
            </a:r>
          </a:p>
          <a:p>
            <a:pPr algn="just"/>
            <a:r>
              <a:rPr lang="hu-HU" sz="2000" dirty="0"/>
              <a:t>	 </a:t>
            </a:r>
            <a:r>
              <a:rPr lang="hu-HU" sz="2000" dirty="0" smtClean="0"/>
              <a:t>  250 ezer fő/nap						  100 fő/nap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21911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9636" y="307172"/>
            <a:ext cx="6970014" cy="1033596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/>
              <a:t>A népesség száma – B.-A.-Z. megye és Miskolc</a:t>
            </a:r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400" dirty="0" smtClean="0"/>
              <a:t>2018</a:t>
            </a:r>
          </a:p>
          <a:p>
            <a:pPr marL="0" indent="0">
              <a:buNone/>
            </a:pPr>
            <a:r>
              <a:rPr lang="hu-HU" sz="2400" dirty="0" smtClean="0"/>
              <a:t>	       648.216 fő				</a:t>
            </a:r>
            <a:r>
              <a:rPr lang="hu-HU" sz="2400" dirty="0"/>
              <a:t> </a:t>
            </a:r>
            <a:r>
              <a:rPr lang="hu-HU" sz="2400" dirty="0" smtClean="0"/>
              <a:t>    160.325 fő</a:t>
            </a:r>
            <a:endParaRPr lang="hu-HU" sz="2400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5199851"/>
              </p:ext>
            </p:extLst>
          </p:nvPr>
        </p:nvGraphicFramePr>
        <p:xfrm>
          <a:off x="827532" y="2194561"/>
          <a:ext cx="3486150" cy="270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6162298"/>
              </p:ext>
            </p:extLst>
          </p:nvPr>
        </p:nvGraphicFramePr>
        <p:xfrm>
          <a:off x="4626864" y="2194559"/>
          <a:ext cx="3429000" cy="270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96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3956" y="440171"/>
            <a:ext cx="6695694" cy="648403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dirty="0" smtClean="0"/>
              <a:t>A népesség összetétele – nemek szerint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1556792"/>
            <a:ext cx="8115300" cy="4316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, </a:t>
            </a:r>
            <a:r>
              <a:rPr lang="hu-HU" sz="2000" dirty="0" smtClean="0"/>
              <a:t>kultúra, vallás</a:t>
            </a:r>
          </a:p>
          <a:p>
            <a:pPr marL="0" indent="0">
              <a:buNone/>
            </a:pPr>
            <a:r>
              <a:rPr lang="hu-HU" sz="2000" dirty="0" smtClean="0"/>
              <a:t>2. Halandóbb férfiak – átlagosan 5-8 évvel </a:t>
            </a:r>
            <a:r>
              <a:rPr lang="hu-HU" sz="2000" dirty="0" smtClean="0"/>
              <a:t>r1. Fiúszületési többlet </a:t>
            </a:r>
          </a:p>
          <a:p>
            <a:pPr marL="0" indent="0">
              <a:buNone/>
            </a:pPr>
            <a:r>
              <a:rPr lang="hu-HU" sz="2000" dirty="0" smtClean="0"/>
              <a:t>    - átlag 104-106 fiú születés 100 lányra (51,4% fiú)</a:t>
            </a:r>
          </a:p>
          <a:p>
            <a:pPr marL="0" indent="0">
              <a:buNone/>
            </a:pPr>
            <a:r>
              <a:rPr lang="hu-HU" sz="2000" dirty="0" smtClean="0"/>
              <a:t>    - természeti okok – évszakok, hőmérséklet, földrajzi helyzet</a:t>
            </a:r>
          </a:p>
          <a:p>
            <a:pPr marL="0" indent="0">
              <a:buNone/>
            </a:pPr>
            <a:r>
              <a:rPr lang="hu-HU" sz="2000" dirty="0" smtClean="0"/>
              <a:t>    - társadalmi okok – anya súlya, </a:t>
            </a:r>
            <a:r>
              <a:rPr lang="hu-HU" sz="2000" dirty="0" err="1" smtClean="0"/>
              <a:t>stresszövidebb</a:t>
            </a:r>
            <a:r>
              <a:rPr lang="hu-HU" sz="2000" dirty="0" smtClean="0"/>
              <a:t> </a:t>
            </a:r>
            <a:r>
              <a:rPr lang="hu-HU" sz="2000" dirty="0" smtClean="0"/>
              <a:t>élet</a:t>
            </a:r>
          </a:p>
          <a:p>
            <a:pPr marL="0" indent="0">
              <a:buNone/>
            </a:pPr>
            <a:r>
              <a:rPr lang="hu-HU" sz="2000" dirty="0" smtClean="0"/>
              <a:t>3. Háborúk – a férfiak érintettsége</a:t>
            </a:r>
          </a:p>
          <a:p>
            <a:pPr marL="0" indent="0">
              <a:buNone/>
            </a:pPr>
            <a:r>
              <a:rPr lang="hu-HU" sz="2000" dirty="0" smtClean="0"/>
              <a:t>4. Migráció – a férfi a vándorló nem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5712060"/>
              </p:ext>
            </p:extLst>
          </p:nvPr>
        </p:nvGraphicFramePr>
        <p:xfrm>
          <a:off x="1666494" y="4293096"/>
          <a:ext cx="5815587" cy="20985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04727"/>
                <a:gridCol w="850222"/>
                <a:gridCol w="796162"/>
                <a:gridCol w="771590"/>
                <a:gridCol w="792886"/>
              </a:tblGrid>
              <a:tr h="409195">
                <a:tc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világ</a:t>
                      </a:r>
                      <a:endParaRPr lang="hu-HU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/>
                        <a:t>Mo</a:t>
                      </a:r>
                      <a:r>
                        <a:rPr lang="hu-HU" b="1" dirty="0" smtClean="0"/>
                        <a:t>.</a:t>
                      </a:r>
                      <a:endParaRPr lang="hu-HU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BAZ</a:t>
                      </a:r>
                      <a:endParaRPr lang="hu-HU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Miskolc</a:t>
                      </a:r>
                      <a:endParaRPr lang="hu-HU" b="1" dirty="0"/>
                    </a:p>
                  </a:txBody>
                  <a:tcPr marL="68580" marR="68580"/>
                </a:tc>
              </a:tr>
              <a:tr h="409195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/>
                        <a:t>Férfiak aránya,</a:t>
                      </a:r>
                      <a:r>
                        <a:rPr lang="hu-HU" b="1" baseline="0" dirty="0" smtClean="0"/>
                        <a:t> %</a:t>
                      </a:r>
                      <a:endParaRPr lang="hu-HU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50,3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47,8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47,7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46,6</a:t>
                      </a:r>
                      <a:endParaRPr lang="hu-HU" dirty="0"/>
                    </a:p>
                  </a:txBody>
                  <a:tcPr marL="68580" marR="68580"/>
                </a:tc>
              </a:tr>
              <a:tr h="409195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/>
                        <a:t>Nők</a:t>
                      </a:r>
                      <a:r>
                        <a:rPr lang="hu-HU" b="1" baseline="0" dirty="0" smtClean="0"/>
                        <a:t> aránya, %</a:t>
                      </a:r>
                      <a:endParaRPr lang="hu-HU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49,7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52,2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52,3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53,4</a:t>
                      </a:r>
                      <a:endParaRPr lang="hu-HU" dirty="0"/>
                    </a:p>
                  </a:txBody>
                  <a:tcPr marL="68580" marR="68580"/>
                </a:tc>
              </a:tr>
              <a:tr h="409195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/>
                        <a:t>Ezer</a:t>
                      </a:r>
                      <a:r>
                        <a:rPr lang="hu-HU" b="1" baseline="0" dirty="0" smtClean="0"/>
                        <a:t> férfira jutó nők száma</a:t>
                      </a:r>
                      <a:endParaRPr lang="hu-HU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990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1093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1096</a:t>
                      </a:r>
                      <a:endParaRPr lang="hu-H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1146</a:t>
                      </a:r>
                      <a:endParaRPr lang="hu-HU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89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3382" y="548681"/>
            <a:ext cx="6716268" cy="648072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dirty="0"/>
              <a:t>A népesség összetétele </a:t>
            </a:r>
            <a:r>
              <a:rPr lang="hu-HU" sz="2400" dirty="0" smtClean="0"/>
              <a:t>– életkor szerint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1874520"/>
            <a:ext cx="8115300" cy="464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						</a:t>
            </a:r>
            <a:r>
              <a:rPr lang="hu-HU" sz="2000" dirty="0" smtClean="0"/>
              <a:t>												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1800" dirty="0" smtClean="0"/>
              <a:t>Medián </a:t>
            </a:r>
            <a:r>
              <a:rPr lang="hu-HU" sz="1800" dirty="0"/>
              <a:t>életkor:</a:t>
            </a:r>
          </a:p>
          <a:p>
            <a:pPr marL="0" indent="0">
              <a:buNone/>
            </a:pPr>
            <a:r>
              <a:rPr lang="hu-HU" sz="1800" dirty="0" smtClean="0"/>
              <a:t>1.     52,4 </a:t>
            </a:r>
            <a:r>
              <a:rPr lang="hu-HU" sz="1800" dirty="0"/>
              <a:t>év Monaco </a:t>
            </a:r>
          </a:p>
          <a:p>
            <a:pPr marL="0" indent="0">
              <a:buNone/>
            </a:pPr>
            <a:r>
              <a:rPr lang="hu-HU" sz="1800" dirty="0"/>
              <a:t>31.   41,8 év Magyarország </a:t>
            </a:r>
          </a:p>
          <a:p>
            <a:pPr marL="0" indent="0">
              <a:buNone/>
            </a:pPr>
            <a:r>
              <a:rPr lang="hu-HU" sz="1800" dirty="0"/>
              <a:t>229. 15,3 év Niger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4" y="1556792"/>
            <a:ext cx="3141905" cy="27827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0930"/>
            <a:ext cx="2825496" cy="2277621"/>
          </a:xfrm>
          <a:prstGeom prst="rect">
            <a:avLst/>
          </a:prstGeom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3905172"/>
              </p:ext>
            </p:extLst>
          </p:nvPr>
        </p:nvGraphicFramePr>
        <p:xfrm>
          <a:off x="3438145" y="4598667"/>
          <a:ext cx="5191505" cy="203884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061971"/>
                <a:gridCol w="768096"/>
                <a:gridCol w="829818"/>
                <a:gridCol w="788670"/>
                <a:gridCol w="742950"/>
              </a:tblGrid>
              <a:tr h="375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világ 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Mo 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BAZ 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Miskolc 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Gyerekkorú (0-14)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26%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6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Aktív korú (15-64)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61%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67%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67%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66%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9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Időskorú (65- )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13%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19%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17%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20%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61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Öregedési index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50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136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106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143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65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3926" y="332656"/>
            <a:ext cx="6935724" cy="864096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népesség összetétele </a:t>
            </a:r>
            <a:r>
              <a:rPr lang="hu-HU" sz="2400" dirty="0" smtClean="0"/>
              <a:t>– családi állapot szerint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15" y="2057402"/>
            <a:ext cx="2708190" cy="2487167"/>
          </a:xfrm>
          <a:prstGeom prst="rect">
            <a:avLst/>
          </a:prstGeom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9136082"/>
              </p:ext>
            </p:extLst>
          </p:nvPr>
        </p:nvGraphicFramePr>
        <p:xfrm>
          <a:off x="5006340" y="2057402"/>
          <a:ext cx="2764633" cy="248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4705332"/>
              </p:ext>
            </p:extLst>
          </p:nvPr>
        </p:nvGraphicFramePr>
        <p:xfrm>
          <a:off x="2414016" y="4882894"/>
          <a:ext cx="3922777" cy="170014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07207"/>
                <a:gridCol w="1307785"/>
                <a:gridCol w="1307785"/>
              </a:tblGrid>
              <a:tr h="31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BAZ 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Miskolc 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Nőtlen, hajadon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33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Házas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Elvált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Özvegy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12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8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92958" y="764373"/>
            <a:ext cx="5536692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/>
              <a:t>Természetes fogyás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3" y="1719072"/>
            <a:ext cx="3273587" cy="269748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4" y="1719072"/>
            <a:ext cx="3979926" cy="35112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4690873"/>
            <a:ext cx="3929634" cy="1764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41448" y="764373"/>
            <a:ext cx="6188202" cy="1293028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/>
              <a:t>A népesedéspolitika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350" y="2057402"/>
            <a:ext cx="8115300" cy="41612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dirty="0"/>
              <a:t>Egy ország népességének változását alapvetően </a:t>
            </a:r>
            <a:r>
              <a:rPr lang="hu-HU" dirty="0" smtClean="0"/>
              <a:t>tehát három </a:t>
            </a:r>
            <a:r>
              <a:rPr lang="hu-HU" dirty="0"/>
              <a:t>tényező befolyásolja: </a:t>
            </a:r>
            <a:endParaRPr lang="hu-HU" dirty="0" smtClean="0"/>
          </a:p>
          <a:p>
            <a:pPr marL="457200" indent="-457200" algn="just">
              <a:buAutoNum type="arabicPeriod"/>
            </a:pPr>
            <a:r>
              <a:rPr lang="hu-HU" dirty="0" smtClean="0"/>
              <a:t>a születések</a:t>
            </a:r>
          </a:p>
          <a:p>
            <a:pPr marL="457200" indent="-457200" algn="just">
              <a:buAutoNum type="arabicPeriod"/>
            </a:pPr>
            <a:r>
              <a:rPr lang="hu-HU" dirty="0" smtClean="0"/>
              <a:t>a </a:t>
            </a:r>
            <a:r>
              <a:rPr lang="hu-HU" dirty="0"/>
              <a:t>halálozások </a:t>
            </a:r>
          </a:p>
          <a:p>
            <a:pPr marL="457200" indent="-457200" algn="just">
              <a:buAutoNum type="arabicPeriod"/>
            </a:pPr>
            <a:r>
              <a:rPr lang="hu-HU" dirty="0" smtClean="0"/>
              <a:t>a vándorlás </a:t>
            </a:r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születések és a </a:t>
            </a:r>
            <a:r>
              <a:rPr lang="hu-HU" dirty="0" smtClean="0"/>
              <a:t>halálozások </a:t>
            </a:r>
            <a:r>
              <a:rPr lang="hu-HU" dirty="0"/>
              <a:t>csak igen lassan és fokozatosan változnak, így az általuk a népesség létszámában és szerkezetében előidézett változások is lassan, fokozatosan mennek végbe.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migráció más természetű jelenség: egy-egy gazdasági vagy társadalmi esemény hatására akár milliók is útra kelhetnek és vándorolhatnak egyik országból a másikba, hirtelen és nagymértékű változást előidézve ezzel mind a kibocsátó, mind pedig a befogadó országok népességében.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830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686</Words>
  <Application>Microsoft Office PowerPoint</Application>
  <PresentationFormat>Diavetítés a képernyőre (4:3 oldalarány)</PresentationFormat>
  <Paragraphs>166</Paragraphs>
  <Slides>16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A demográfiai helyzetet meghatározó tényezők</vt:lpstr>
      <vt:lpstr>A népesség száma – túlnépesedés és népességfogyás</vt:lpstr>
      <vt:lpstr>A népesség száma – B.-A.-Z. megye és Miskolc</vt:lpstr>
      <vt:lpstr>A népesség összetétele – nemek szerint</vt:lpstr>
      <vt:lpstr>A népesség összetétele – életkor szerint</vt:lpstr>
      <vt:lpstr>A népesség összetétele – családi állapot szerint</vt:lpstr>
      <vt:lpstr>Természetes fogyás</vt:lpstr>
      <vt:lpstr>A népesedéspolitika lehetőségei</vt:lpstr>
      <vt:lpstr>A népesedéspolitika lehetőségei</vt:lpstr>
      <vt:lpstr>A népesedéspolitika lehetőségei</vt:lpstr>
      <vt:lpstr>A népesedéspolitika lehetőségei</vt:lpstr>
      <vt:lpstr>A népesedéspolitika lehetőségei</vt:lpstr>
      <vt:lpstr>A népesedéspolitika lehetőségei</vt:lpstr>
      <vt:lpstr>A népesedéspolitika lehetőségei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60</cp:revision>
  <dcterms:created xsi:type="dcterms:W3CDTF">2014-03-03T11:13:53Z</dcterms:created>
  <dcterms:modified xsi:type="dcterms:W3CDTF">2019-04-01T07:20:13Z</dcterms:modified>
</cp:coreProperties>
</file>