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2"/>
  </p:notesMasterIdLst>
  <p:sldIdLst>
    <p:sldId id="256" r:id="rId2"/>
    <p:sldId id="280" r:id="rId3"/>
    <p:sldId id="260" r:id="rId4"/>
    <p:sldId id="282" r:id="rId5"/>
    <p:sldId id="283" r:id="rId6"/>
    <p:sldId id="264" r:id="rId7"/>
    <p:sldId id="265" r:id="rId8"/>
    <p:sldId id="266" r:id="rId9"/>
    <p:sldId id="271" r:id="rId10"/>
    <p:sldId id="284" r:id="rId11"/>
    <p:sldId id="274" r:id="rId12"/>
    <p:sldId id="275" r:id="rId13"/>
    <p:sldId id="276" r:id="rId14"/>
    <p:sldId id="278" r:id="rId15"/>
    <p:sldId id="277" r:id="rId16"/>
    <p:sldId id="267" r:id="rId17"/>
    <p:sldId id="272" r:id="rId18"/>
    <p:sldId id="279" r:id="rId19"/>
    <p:sldId id="273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>
        <p:scale>
          <a:sx n="77" d="100"/>
          <a:sy n="77" d="100"/>
        </p:scale>
        <p:origin x="-2604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2018.04.05.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2018.04.05.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2018.04.05.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2018.04.05.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2018.04.05.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2018.04.05.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837555"/>
            <a:ext cx="7684268" cy="1229037"/>
          </a:xfrm>
        </p:spPr>
        <p:txBody>
          <a:bodyPr>
            <a:normAutofit/>
          </a:bodyPr>
          <a:lstStyle/>
          <a:p>
            <a:r>
              <a:rPr lang="hu-HU" sz="1400" dirty="0"/>
              <a:t>Megújuló Egyetem Felsőoktatási intézményi fejlesztések a felsőfokú oktatás minőségének és hozzáférhetőségének együttes javítása érdekében </a:t>
            </a: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>EFOP-3.4.3-16-2016-00015 </a:t>
            </a:r>
            <a:endParaRPr lang="hu-HU" sz="14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23528" y="302585"/>
            <a:ext cx="7776864" cy="783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u-HU" dirty="0" smtClean="0"/>
              <a:t>Főnix – me 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476672"/>
            <a:ext cx="1222851" cy="121923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21093" y="3356992"/>
            <a:ext cx="547260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TRUMPOLÓGIA – KÉRDÉSEK ÉS VÁLASZOK AZ AMERIKAI POLITIKAI KULTURÁRÓL  </a:t>
            </a:r>
          </a:p>
          <a:p>
            <a:endParaRPr lang="hu-HU" sz="2000" b="1" dirty="0" smtClean="0">
              <a:solidFill>
                <a:schemeClr val="bg1"/>
              </a:solidFill>
            </a:endParaRPr>
          </a:p>
          <a:p>
            <a:r>
              <a:rPr lang="hu-HU" sz="2000" b="1" dirty="0" smtClean="0">
                <a:solidFill>
                  <a:schemeClr val="bg1"/>
                </a:solidFill>
              </a:rPr>
              <a:t>Prof. Dr. Kürti László</a:t>
            </a:r>
          </a:p>
          <a:p>
            <a:r>
              <a:rPr lang="hu-HU" sz="2000" b="1" dirty="0" smtClean="0">
                <a:solidFill>
                  <a:schemeClr val="bg1"/>
                </a:solidFill>
              </a:rPr>
              <a:t>Alkalmazott Társadalomtudományok Intézete, Miskolci Egyetem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07504" y="1628800"/>
            <a:ext cx="8579296" cy="4691063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2017 – Mike </a:t>
            </a:r>
            <a:r>
              <a:rPr lang="hu-HU" dirty="0" err="1" smtClean="0"/>
              <a:t>Flynn</a:t>
            </a:r>
            <a:r>
              <a:rPr lang="hu-HU" dirty="0" smtClean="0"/>
              <a:t>, nemzetbiztonsági tanácsadó</a:t>
            </a:r>
          </a:p>
          <a:p>
            <a:r>
              <a:rPr lang="hu-HU" dirty="0" smtClean="0"/>
              <a:t>2017 – </a:t>
            </a:r>
            <a:r>
              <a:rPr lang="hu-HU" dirty="0" err="1" smtClean="0"/>
              <a:t>Sean</a:t>
            </a:r>
            <a:r>
              <a:rPr lang="hu-HU" dirty="0" smtClean="0"/>
              <a:t> </a:t>
            </a:r>
            <a:r>
              <a:rPr lang="hu-HU" dirty="0" err="1" smtClean="0"/>
              <a:t>Spicer</a:t>
            </a:r>
            <a:r>
              <a:rPr lang="hu-HU" dirty="0" smtClean="0"/>
              <a:t>, sajtófőnök</a:t>
            </a:r>
          </a:p>
          <a:p>
            <a:r>
              <a:rPr lang="hu-HU" dirty="0" smtClean="0"/>
              <a:t>2017 – </a:t>
            </a:r>
            <a:r>
              <a:rPr lang="hu-HU" dirty="0" err="1" smtClean="0"/>
              <a:t>Reince</a:t>
            </a:r>
            <a:r>
              <a:rPr lang="hu-HU" dirty="0" smtClean="0"/>
              <a:t> </a:t>
            </a:r>
            <a:r>
              <a:rPr lang="hu-HU" dirty="0" err="1" smtClean="0"/>
              <a:t>Pribius</a:t>
            </a:r>
            <a:r>
              <a:rPr lang="hu-HU" dirty="0" smtClean="0"/>
              <a:t>, titkára</a:t>
            </a:r>
          </a:p>
          <a:p>
            <a:r>
              <a:rPr lang="hu-HU" dirty="0" smtClean="0"/>
              <a:t>2017 – Steve </a:t>
            </a:r>
            <a:r>
              <a:rPr lang="hu-HU" dirty="0" err="1" smtClean="0"/>
              <a:t>Bannon</a:t>
            </a:r>
            <a:r>
              <a:rPr lang="hu-HU" dirty="0" smtClean="0"/>
              <a:t>, tanácsadó </a:t>
            </a:r>
          </a:p>
          <a:p>
            <a:r>
              <a:rPr lang="hu-HU" dirty="0" smtClean="0"/>
              <a:t>2018 – </a:t>
            </a:r>
            <a:r>
              <a:rPr lang="hu-HU" dirty="0" err="1" smtClean="0"/>
              <a:t>Hope</a:t>
            </a:r>
            <a:r>
              <a:rPr lang="hu-HU" dirty="0" smtClean="0"/>
              <a:t> </a:t>
            </a:r>
            <a:r>
              <a:rPr lang="hu-HU" dirty="0" err="1" smtClean="0"/>
              <a:t>Hicks</a:t>
            </a:r>
            <a:r>
              <a:rPr lang="hu-HU" dirty="0" smtClean="0"/>
              <a:t>, a Fehér Ház kommunikációs igazgatója</a:t>
            </a:r>
          </a:p>
          <a:p>
            <a:r>
              <a:rPr lang="hu-HU" dirty="0" smtClean="0"/>
              <a:t>2018 – H. </a:t>
            </a:r>
            <a:r>
              <a:rPr lang="hu-HU" dirty="0" err="1" smtClean="0"/>
              <a:t>MacMaster</a:t>
            </a:r>
            <a:r>
              <a:rPr lang="hu-HU" dirty="0" smtClean="0"/>
              <a:t>, nemzetbiztonsági főtanácsadó</a:t>
            </a:r>
          </a:p>
          <a:p>
            <a:r>
              <a:rPr lang="hu-HU" dirty="0" smtClean="0"/>
              <a:t>2018 – Rex </a:t>
            </a:r>
            <a:r>
              <a:rPr lang="hu-HU" dirty="0" err="1" smtClean="0"/>
              <a:t>Tillerson</a:t>
            </a:r>
            <a:r>
              <a:rPr lang="hu-HU" dirty="0" smtClean="0"/>
              <a:t>, külügyminiszter</a:t>
            </a:r>
          </a:p>
          <a:p>
            <a:r>
              <a:rPr lang="hu-HU" dirty="0" smtClean="0"/>
              <a:t>2018 –J. </a:t>
            </a:r>
            <a:r>
              <a:rPr lang="hu-HU" dirty="0" err="1" smtClean="0"/>
              <a:t>Dowd</a:t>
            </a:r>
            <a:r>
              <a:rPr lang="hu-HU" dirty="0" smtClean="0"/>
              <a:t>, ügyvédje</a:t>
            </a:r>
          </a:p>
          <a:p>
            <a:r>
              <a:rPr lang="hu-HU" dirty="0" smtClean="0"/>
              <a:t>2018 – A. </a:t>
            </a:r>
            <a:r>
              <a:rPr lang="hu-HU" dirty="0" err="1" smtClean="0"/>
              <a:t>McCabe</a:t>
            </a:r>
            <a:r>
              <a:rPr lang="hu-HU" dirty="0" smtClean="0"/>
              <a:t>, FBI igazgatóhelyettes</a:t>
            </a:r>
          </a:p>
          <a:p>
            <a:r>
              <a:rPr lang="hu-HU" dirty="0" smtClean="0"/>
              <a:t>2018 – James </a:t>
            </a:r>
            <a:r>
              <a:rPr lang="hu-HU" dirty="0" err="1" smtClean="0"/>
              <a:t>Comey</a:t>
            </a:r>
            <a:r>
              <a:rPr lang="hu-HU" dirty="0" smtClean="0"/>
              <a:t>, FBI igazgató</a:t>
            </a:r>
          </a:p>
          <a:p>
            <a:r>
              <a:rPr lang="hu-HU" dirty="0" smtClean="0"/>
              <a:t>A 600 állami/szövetségi fontos pozícióból csak 241 került betöltésre! 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Kik távoztak (kényszerűen) kormányzati, szövetségi pozíciókból?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2573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508387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Hogyan reagál a tőzsde az elnökök cserélődésére? </a:t>
            </a:r>
            <a:endParaRPr lang="hu-HU" dirty="0"/>
          </a:p>
        </p:txBody>
      </p:sp>
      <p:pic>
        <p:nvPicPr>
          <p:cNvPr id="1026" name="Picture 2" descr="C:\Users\Laci\Desktop\S_and_P_500_daily_linear_chart_1950_to_2016 (1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7724"/>
            <a:ext cx="8640961" cy="484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 helye 2"/>
          <p:cNvSpPr>
            <a:spLocks noGrp="1"/>
          </p:cNvSpPr>
          <p:nvPr>
            <p:ph type="body" sz="half" idx="2"/>
          </p:nvPr>
        </p:nvSpPr>
        <p:spPr>
          <a:xfrm>
            <a:off x="395536" y="1268760"/>
            <a:ext cx="3008313" cy="648072"/>
          </a:xfrm>
        </p:spPr>
        <p:txBody>
          <a:bodyPr>
            <a:normAutofit/>
          </a:bodyPr>
          <a:lstStyle/>
          <a:p>
            <a:r>
              <a:rPr lang="hu-HU" dirty="0" smtClean="0"/>
              <a:t>2000-2003 George W. Bush</a:t>
            </a:r>
          </a:p>
          <a:p>
            <a:r>
              <a:rPr lang="hu-HU" dirty="0" smtClean="0"/>
              <a:t>2009-2010 Barack </a:t>
            </a:r>
            <a:r>
              <a:rPr lang="hu-HU" dirty="0" err="1" smtClean="0"/>
              <a:t>Obama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1282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570782" y="188640"/>
            <a:ext cx="3240360" cy="936104"/>
          </a:xfrm>
        </p:spPr>
        <p:txBody>
          <a:bodyPr>
            <a:normAutofit/>
          </a:bodyPr>
          <a:lstStyle/>
          <a:p>
            <a:r>
              <a:rPr lang="hu-HU" dirty="0" smtClean="0"/>
              <a:t>Elnökök és a tőzsde</a:t>
            </a:r>
            <a:endParaRPr lang="hu-HU" dirty="0"/>
          </a:p>
        </p:txBody>
      </p:sp>
      <p:pic>
        <p:nvPicPr>
          <p:cNvPr id="4099" name="Picture 3" descr="C:\Users\Laci\Desktop\MW-GC117_presid_20180119164501_N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752528" cy="664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3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796419" cy="8640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Hogyan mutatja a Dow Jones tőzsdeindexe </a:t>
            </a:r>
            <a:r>
              <a:rPr lang="hu-HU" dirty="0" err="1" smtClean="0"/>
              <a:t>trump</a:t>
            </a:r>
            <a:r>
              <a:rPr lang="hu-HU" dirty="0" smtClean="0"/>
              <a:t> büntetővámokról tervezett lépését?</a:t>
            </a:r>
            <a:endParaRPr lang="hu-HU" dirty="0"/>
          </a:p>
        </p:txBody>
      </p:sp>
      <p:pic>
        <p:nvPicPr>
          <p:cNvPr id="2050" name="Picture 2" descr="C:\Users\Laci\Desktop\harom-napon-belul-kozel-1500-pont-minusz-a-dow-ban_l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303758"/>
            <a:ext cx="7226142" cy="541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27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755576" y="1340768"/>
            <a:ext cx="7355160" cy="2569964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A tőzsde szárnyal</a:t>
            </a:r>
          </a:p>
          <a:p>
            <a:r>
              <a:rPr lang="hu-HU" dirty="0" smtClean="0"/>
              <a:t>Nagyvállalatok profitálnak</a:t>
            </a:r>
          </a:p>
          <a:p>
            <a:r>
              <a:rPr lang="hu-HU" dirty="0" smtClean="0"/>
              <a:t>Munkanélküliség csökken (4.5%)</a:t>
            </a:r>
          </a:p>
          <a:p>
            <a:r>
              <a:rPr lang="hu-HU" dirty="0" smtClean="0"/>
              <a:t>A gazdaság stagnál</a:t>
            </a:r>
          </a:p>
          <a:p>
            <a:r>
              <a:rPr lang="hu-HU" dirty="0" smtClean="0"/>
              <a:t>Privát szektor veszteséges</a:t>
            </a:r>
          </a:p>
          <a:p>
            <a:r>
              <a:rPr lang="hu-HU" dirty="0" smtClean="0"/>
              <a:t>Alacsony fizetésű állasok száma nő</a:t>
            </a:r>
          </a:p>
          <a:p>
            <a:r>
              <a:rPr lang="hu-HU" dirty="0" smtClean="0"/>
              <a:t>Vállalkozások élettartama csökken (70 évről 10 évre)</a:t>
            </a:r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372483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Milyen ellenét van a tőzsde és a gazdaság között? </a:t>
            </a:r>
            <a:endParaRPr lang="hu-HU" dirty="0"/>
          </a:p>
        </p:txBody>
      </p:sp>
      <p:pic>
        <p:nvPicPr>
          <p:cNvPr id="3074" name="Picture 2" descr="C:\Users\Laci\Desktop\521728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44991"/>
            <a:ext cx="4679033" cy="311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36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593914" y="1340768"/>
            <a:ext cx="5111750" cy="5616624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25 nő beszélt nyíltan szexuális zaklatásról.</a:t>
            </a:r>
          </a:p>
          <a:p>
            <a:r>
              <a:rPr lang="hu-HU" dirty="0" err="1" smtClean="0"/>
              <a:t>Stephanie</a:t>
            </a:r>
            <a:r>
              <a:rPr lang="hu-HU" dirty="0" smtClean="0"/>
              <a:t> </a:t>
            </a:r>
            <a:r>
              <a:rPr lang="hu-HU" dirty="0" err="1" smtClean="0"/>
              <a:t>Clifford</a:t>
            </a:r>
            <a:r>
              <a:rPr lang="hu-HU" dirty="0" smtClean="0"/>
              <a:t> és Karen </a:t>
            </a:r>
            <a:r>
              <a:rPr lang="hu-HU" dirty="0" err="1" smtClean="0"/>
              <a:t>McDougal</a:t>
            </a:r>
            <a:r>
              <a:rPr lang="hu-HU" dirty="0" smtClean="0"/>
              <a:t>  feljelentése megtörtént</a:t>
            </a:r>
          </a:p>
          <a:p>
            <a:r>
              <a:rPr lang="hu-HU" dirty="0" smtClean="0"/>
              <a:t>ÚJDONSÁG? </a:t>
            </a:r>
            <a:endParaRPr lang="hu-HU" dirty="0"/>
          </a:p>
          <a:p>
            <a:r>
              <a:rPr lang="hu-HU" dirty="0" smtClean="0"/>
              <a:t>Thomas Jeffersonig visszamenőleg legalább tíz elnöknek volt szexuális jellegű botránya. </a:t>
            </a:r>
          </a:p>
          <a:p>
            <a:r>
              <a:rPr lang="hu-HU" dirty="0"/>
              <a:t>Eredmény? </a:t>
            </a:r>
            <a:r>
              <a:rPr lang="hu-HU" dirty="0" smtClean="0"/>
              <a:t>Közvélemény- </a:t>
            </a:r>
            <a:r>
              <a:rPr lang="hu-HU" dirty="0"/>
              <a:t>kutatások szerint jelentős </a:t>
            </a:r>
            <a:r>
              <a:rPr lang="hu-HU" dirty="0" smtClean="0"/>
              <a:t>népszerűségvesztés, ám nem a biztos republikánus választók körében</a:t>
            </a:r>
            <a:endParaRPr lang="hu-HU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6716299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És a Szexuális botrányok?</a:t>
            </a:r>
            <a:endParaRPr lang="hu-HU" dirty="0"/>
          </a:p>
        </p:txBody>
      </p:sp>
      <p:pic>
        <p:nvPicPr>
          <p:cNvPr id="2050" name="Picture 2" descr="C:\Users\Laci\Desktop\20lawsuit1-master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33" y="3645024"/>
            <a:ext cx="2990111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ci\Desktop\gettyimages-789190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781348"/>
            <a:ext cx="2747466" cy="305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037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Személyiség („vonzó”, „nyílt”, „egyenes”)</a:t>
            </a:r>
          </a:p>
          <a:p>
            <a:r>
              <a:rPr lang="hu-HU" dirty="0" smtClean="0"/>
              <a:t>Hagyományok és protokoll felrúgása</a:t>
            </a:r>
            <a:endParaRPr lang="hu-HU" dirty="0"/>
          </a:p>
          <a:p>
            <a:r>
              <a:rPr lang="hu-HU" dirty="0"/>
              <a:t>Washington ellenesség</a:t>
            </a:r>
          </a:p>
          <a:p>
            <a:r>
              <a:rPr lang="hu-HU" dirty="0"/>
              <a:t>Értelmiség ellenesség</a:t>
            </a:r>
          </a:p>
          <a:p>
            <a:r>
              <a:rPr lang="hu-HU" dirty="0"/>
              <a:t>Nincs politikusi háttér</a:t>
            </a:r>
          </a:p>
          <a:p>
            <a:r>
              <a:rPr lang="hu-HU" dirty="0"/>
              <a:t>Self-made man: a kisember álmainak „</a:t>
            </a:r>
            <a:r>
              <a:rPr lang="hu-HU" dirty="0" smtClean="0"/>
              <a:t>megtestesítője</a:t>
            </a:r>
            <a:r>
              <a:rPr lang="hu-HU" dirty="0"/>
              <a:t>”</a:t>
            </a:r>
          </a:p>
          <a:p>
            <a:r>
              <a:rPr lang="hu-HU" dirty="0" err="1"/>
              <a:t>America</a:t>
            </a:r>
            <a:r>
              <a:rPr lang="hu-HU" dirty="0"/>
              <a:t> </a:t>
            </a:r>
            <a:r>
              <a:rPr lang="hu-HU" dirty="0" err="1"/>
              <a:t>first</a:t>
            </a:r>
            <a:r>
              <a:rPr lang="hu-HU" dirty="0"/>
              <a:t>/</a:t>
            </a:r>
            <a:r>
              <a:rPr lang="hu-HU" dirty="0" err="1"/>
              <a:t>America</a:t>
            </a:r>
            <a:r>
              <a:rPr lang="hu-HU" dirty="0"/>
              <a:t> </a:t>
            </a:r>
            <a:r>
              <a:rPr lang="hu-HU" dirty="0" err="1"/>
              <a:t>great</a:t>
            </a:r>
            <a:r>
              <a:rPr lang="hu-HU" dirty="0"/>
              <a:t> szlogen </a:t>
            </a:r>
          </a:p>
          <a:p>
            <a:r>
              <a:rPr lang="hu-HU" dirty="0"/>
              <a:t>Clinton levelezési </a:t>
            </a:r>
            <a:r>
              <a:rPr lang="hu-HU" dirty="0" smtClean="0"/>
              <a:t>botránya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392087" y="2974839"/>
            <a:ext cx="3008313" cy="3838538"/>
          </a:xfrm>
        </p:spPr>
        <p:txBody>
          <a:bodyPr/>
          <a:lstStyle/>
          <a:p>
            <a:r>
              <a:rPr lang="hu-HU" sz="1800" dirty="0" smtClean="0"/>
              <a:t>Max </a:t>
            </a:r>
            <a:r>
              <a:rPr lang="hu-HU" sz="1800" dirty="0" err="1" smtClean="0"/>
              <a:t>Weber</a:t>
            </a:r>
            <a:r>
              <a:rPr lang="hu-HU" sz="1800" dirty="0" smtClean="0"/>
              <a:t>: </a:t>
            </a:r>
          </a:p>
          <a:p>
            <a:r>
              <a:rPr lang="hu-HU" sz="1800" dirty="0" smtClean="0"/>
              <a:t>3 fő uralmi forma -</a:t>
            </a:r>
          </a:p>
          <a:p>
            <a:endParaRPr lang="hu-HU" sz="1800" dirty="0" smtClean="0"/>
          </a:p>
          <a:p>
            <a:r>
              <a:rPr lang="hu-HU" sz="1800" dirty="0" smtClean="0"/>
              <a:t>RACIONÁLIS TRADICIONÁLIS KARIZMATIKUS </a:t>
            </a:r>
          </a:p>
          <a:p>
            <a:endParaRPr lang="hu-HU" dirty="0" smtClean="0"/>
          </a:p>
          <a:p>
            <a:r>
              <a:rPr lang="hu-HU" sz="1800" dirty="0" smtClean="0"/>
              <a:t>Karizmatikus vezető: </a:t>
            </a:r>
          </a:p>
          <a:p>
            <a:r>
              <a:rPr lang="hu-HU" sz="1800" dirty="0" smtClean="0"/>
              <a:t>tömeges elfogadottság,</a:t>
            </a:r>
          </a:p>
          <a:p>
            <a:r>
              <a:rPr lang="hu-HU" sz="1800" dirty="0" smtClean="0"/>
              <a:t>különleges kisugárzás, beszédkészség, határozottság</a:t>
            </a:r>
            <a:endParaRPr lang="hu-HU" sz="18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Mi adta </a:t>
            </a:r>
            <a:r>
              <a:rPr lang="hu-HU" dirty="0" err="1" smtClean="0"/>
              <a:t>trump</a:t>
            </a:r>
            <a:r>
              <a:rPr lang="hu-HU" dirty="0" smtClean="0"/>
              <a:t> „rendkívüliségét”? </a:t>
            </a:r>
            <a:br>
              <a:rPr lang="hu-HU" dirty="0" smtClean="0"/>
            </a:br>
            <a:r>
              <a:rPr lang="hu-HU" dirty="0" smtClean="0"/>
              <a:t>Karizma?   ( + )</a:t>
            </a:r>
            <a:endParaRPr lang="hu-HU" dirty="0"/>
          </a:p>
        </p:txBody>
      </p:sp>
      <p:pic>
        <p:nvPicPr>
          <p:cNvPr id="4098" name="Picture 2" descr="C:\Users\Laci\Desktop\donald-trump-funny-angry-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515" y="1124744"/>
            <a:ext cx="307234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18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Önelégedettség, gőg</a:t>
            </a:r>
          </a:p>
          <a:p>
            <a:r>
              <a:rPr lang="hu-HU" dirty="0" smtClean="0"/>
              <a:t>Hatalmi vágy</a:t>
            </a:r>
          </a:p>
          <a:p>
            <a:r>
              <a:rPr lang="hu-HU" dirty="0" smtClean="0"/>
              <a:t>Legtökéletesebb</a:t>
            </a:r>
          </a:p>
          <a:p>
            <a:r>
              <a:rPr lang="hu-HU" dirty="0" smtClean="0"/>
              <a:t>Felsőbbrendűség érzésének kinyilatkoztatása</a:t>
            </a:r>
          </a:p>
          <a:p>
            <a:r>
              <a:rPr lang="hu-HU" dirty="0" err="1" smtClean="0"/>
              <a:t>Manifeszt</a:t>
            </a:r>
            <a:r>
              <a:rPr lang="hu-HU" dirty="0" smtClean="0"/>
              <a:t> </a:t>
            </a:r>
            <a:r>
              <a:rPr lang="hu-HU" dirty="0" err="1" smtClean="0"/>
              <a:t>maszkulinitás</a:t>
            </a:r>
            <a:r>
              <a:rPr lang="hu-HU" dirty="0" smtClean="0"/>
              <a:t> (frizura, nőügyek)</a:t>
            </a:r>
          </a:p>
          <a:p>
            <a:r>
              <a:rPr lang="hu-HU" dirty="0" smtClean="0"/>
              <a:t>Magabiztosságának és személyének fontosságának hangsúlyozása</a:t>
            </a:r>
          </a:p>
          <a:p>
            <a:r>
              <a:rPr lang="hu-HU" dirty="0" smtClean="0"/>
              <a:t>Senkit sem tart egyenlő félnek</a:t>
            </a:r>
          </a:p>
          <a:p>
            <a:r>
              <a:rPr lang="hu-HU" dirty="0" smtClean="0"/>
              <a:t>Kevés, hiányzó figyelemkoncentráció</a:t>
            </a:r>
          </a:p>
          <a:p>
            <a:r>
              <a:rPr lang="hu-HU" dirty="0" smtClean="0"/>
              <a:t>Arrogancia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3008313" cy="5472608"/>
          </a:xfrm>
        </p:spPr>
        <p:txBody>
          <a:bodyPr>
            <a:normAutofit/>
          </a:bodyPr>
          <a:lstStyle/>
          <a:p>
            <a:r>
              <a:rPr lang="hu-HU" sz="1800" dirty="0" smtClean="0"/>
              <a:t>Nárcizmus, </a:t>
            </a:r>
            <a:r>
              <a:rPr lang="hu-HU" sz="1800" dirty="0" err="1" smtClean="0"/>
              <a:t>nárcisztikus</a:t>
            </a:r>
            <a:r>
              <a:rPr lang="hu-HU" sz="1800" dirty="0" smtClean="0"/>
              <a:t> személyiség (</a:t>
            </a:r>
            <a:r>
              <a:rPr lang="hu-HU" sz="1800" dirty="0" err="1" smtClean="0"/>
              <a:t>Narkisszosz</a:t>
            </a:r>
            <a:r>
              <a:rPr lang="hu-HU" sz="1800" dirty="0" smtClean="0"/>
              <a:t>)</a:t>
            </a:r>
          </a:p>
          <a:p>
            <a:r>
              <a:rPr lang="hu-HU" sz="1800" dirty="0" smtClean="0"/>
              <a:t>Sigmund Freud: túlzó önszeretet</a:t>
            </a:r>
          </a:p>
          <a:p>
            <a:r>
              <a:rPr lang="hu-HU" sz="1800" dirty="0" smtClean="0"/>
              <a:t>túlzott önimádat,</a:t>
            </a:r>
          </a:p>
          <a:p>
            <a:r>
              <a:rPr lang="hu-HU" sz="1800" dirty="0" smtClean="0"/>
              <a:t>Személyiségzavaros önimádat</a:t>
            </a:r>
            <a:endParaRPr lang="hu-HU" sz="18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7806763" cy="864096"/>
          </a:xfrm>
        </p:spPr>
        <p:txBody>
          <a:bodyPr>
            <a:normAutofit/>
          </a:bodyPr>
          <a:lstStyle/>
          <a:p>
            <a:r>
              <a:rPr lang="hu-HU" dirty="0"/>
              <a:t>Mi adta </a:t>
            </a:r>
            <a:r>
              <a:rPr lang="hu-HU" dirty="0" err="1"/>
              <a:t>trump</a:t>
            </a:r>
            <a:r>
              <a:rPr lang="hu-HU" dirty="0"/>
              <a:t> „rendkívüliségét”? </a:t>
            </a:r>
            <a:br>
              <a:rPr lang="hu-HU" dirty="0"/>
            </a:br>
            <a:r>
              <a:rPr lang="hu-HU" dirty="0" smtClean="0"/>
              <a:t>Nárcizmus?  ( - ) </a:t>
            </a:r>
            <a:endParaRPr lang="hu-HU" dirty="0"/>
          </a:p>
        </p:txBody>
      </p:sp>
      <p:pic>
        <p:nvPicPr>
          <p:cNvPr id="5122" name="Picture 2" descr="C:\Users\Laci\Desktop\Narkisszosz, Pompei, 14-61 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482" y="3282199"/>
            <a:ext cx="3215040" cy="35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505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6356259" cy="864096"/>
          </a:xfrm>
        </p:spPr>
        <p:txBody>
          <a:bodyPr/>
          <a:lstStyle/>
          <a:p>
            <a:r>
              <a:rPr lang="hu-HU" dirty="0" smtClean="0"/>
              <a:t>Nepotizmus? családi nepotizmus?</a:t>
            </a:r>
            <a:endParaRPr lang="hu-HU" dirty="0"/>
          </a:p>
        </p:txBody>
      </p:sp>
      <p:pic>
        <p:nvPicPr>
          <p:cNvPr id="6146" name="Picture 2" descr="C:\Users\Laci\Desktop\171119-whitehouse-fam-tease_vzkrm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72" y="3700620"/>
            <a:ext cx="5632456" cy="317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aci\Desktop\2290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92696"/>
            <a:ext cx="5404718" cy="360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385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Elektori szavazatok győzelme a fontos nem a populáris</a:t>
            </a:r>
          </a:p>
          <a:p>
            <a:r>
              <a:rPr lang="hu-HU" dirty="0" smtClean="0"/>
              <a:t>Gazdasági stabilitás hiánya, bizonytalanság</a:t>
            </a:r>
          </a:p>
          <a:p>
            <a:r>
              <a:rPr lang="hu-HU" dirty="0" smtClean="0"/>
              <a:t>Vallásos, konzervatív eszmerendszer</a:t>
            </a:r>
          </a:p>
          <a:p>
            <a:r>
              <a:rPr lang="hu-HU" dirty="0" smtClean="0"/>
              <a:t>Két politikai tömb – republikánus </a:t>
            </a:r>
            <a:r>
              <a:rPr lang="hu-HU" dirty="0" err="1" smtClean="0"/>
              <a:t>vs</a:t>
            </a:r>
            <a:r>
              <a:rPr lang="hu-HU" dirty="0" smtClean="0"/>
              <a:t> demokrata – egyenlőtlensége</a:t>
            </a:r>
          </a:p>
          <a:p>
            <a:r>
              <a:rPr lang="hu-HU" dirty="0" smtClean="0"/>
              <a:t>Az állami kormányzás és törvényhozás republikánus többsége</a:t>
            </a:r>
          </a:p>
          <a:p>
            <a:r>
              <a:rPr lang="hu-HU" dirty="0" smtClean="0"/>
              <a:t>Populista politikai üzenet (</a:t>
            </a:r>
            <a:r>
              <a:rPr lang="hu-HU" i="1" dirty="0" err="1" smtClean="0"/>
              <a:t>Let</a:t>
            </a:r>
            <a:r>
              <a:rPr lang="hu-HU" i="1" dirty="0" smtClean="0"/>
              <a:t>’s </a:t>
            </a:r>
            <a:r>
              <a:rPr lang="hu-HU" i="1" dirty="0" err="1" smtClean="0"/>
              <a:t>make</a:t>
            </a:r>
            <a:r>
              <a:rPr lang="hu-HU" i="1" dirty="0" smtClean="0"/>
              <a:t> </a:t>
            </a:r>
            <a:r>
              <a:rPr lang="hu-HU" i="1" dirty="0" err="1" smtClean="0"/>
              <a:t>America</a:t>
            </a:r>
            <a:r>
              <a:rPr lang="hu-HU" i="1" dirty="0" smtClean="0"/>
              <a:t> </a:t>
            </a:r>
            <a:r>
              <a:rPr lang="hu-HU" i="1" dirty="0" err="1" smtClean="0"/>
              <a:t>great</a:t>
            </a:r>
            <a:r>
              <a:rPr lang="hu-HU" i="1" dirty="0" smtClean="0"/>
              <a:t> again</a:t>
            </a:r>
            <a:r>
              <a:rPr lang="hu-HU" dirty="0" smtClean="0"/>
              <a:t>!) </a:t>
            </a:r>
            <a:endParaRPr lang="hu-HU" dirty="0"/>
          </a:p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170583" cy="4691063"/>
          </a:xfrm>
        </p:spPr>
        <p:txBody>
          <a:bodyPr>
            <a:normAutofit lnSpcReduction="10000"/>
          </a:bodyPr>
          <a:lstStyle/>
          <a:p>
            <a:r>
              <a:rPr lang="hu-HU" sz="1800" dirty="0" smtClean="0"/>
              <a:t>HA TRUMP NEM TESZ SEMMIT SEM, A VÁLASZTÁS KIMENETELE AKKOR IS JAVÁRA DŐLT VOLNA EL.</a:t>
            </a:r>
          </a:p>
          <a:p>
            <a:r>
              <a:rPr lang="hu-HU" sz="1800" dirty="0" smtClean="0"/>
              <a:t>50 állami törvényhozásból 32-ben republikánus, 14-ben demokrata többség van.</a:t>
            </a:r>
          </a:p>
          <a:p>
            <a:r>
              <a:rPr lang="hu-HU" sz="1800" dirty="0" smtClean="0"/>
              <a:t>50 állami kormányzatból 26 republikánus, 8 demokrata.</a:t>
            </a:r>
            <a:endParaRPr lang="hu-HU" sz="18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1682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338936" cy="469106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Nem önálló tudomány, hanem tudományos elemzés </a:t>
            </a:r>
            <a:endParaRPr lang="hu-HU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Lehetséges megközelítés, háttér- és esettanulmány</a:t>
            </a: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hu-HU" sz="2400" i="1" dirty="0" smtClean="0"/>
              <a:t>Egy politikai szereplőről, karakteréről, munkásságáról, hátteréről</a:t>
            </a:r>
            <a:endParaRPr lang="hu-HU" sz="24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Politikai antropológiai összehasonlító módszer, a rokontudományok –  politológia, politikai pszichológia, szociológia, média-kommunikációtudomány, kortárs történelem – segítségével </a:t>
            </a:r>
          </a:p>
          <a:p>
            <a:pPr marL="0" lvl="1"/>
            <a:endParaRPr lang="hu-HU" sz="1400" i="1" dirty="0"/>
          </a:p>
          <a:p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</a:t>
            </a:r>
            <a:r>
              <a:rPr lang="hu-HU" dirty="0" err="1" smtClean="0"/>
              <a:t>Trumpológia</a:t>
            </a:r>
            <a:r>
              <a:rPr lang="hu-HU" dirty="0" smtClean="0"/>
              <a:t>?	 </a:t>
            </a:r>
            <a:endParaRPr lang="hu-HU" dirty="0"/>
          </a:p>
        </p:txBody>
      </p:sp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pic>
        <p:nvPicPr>
          <p:cNvPr id="5122" name="Picture 2" descr="C:\Users\Laci\Desktop\kUuht00m_400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35100"/>
            <a:ext cx="3177479" cy="317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98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476672"/>
            <a:ext cx="1222851" cy="121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073034" y="1196752"/>
            <a:ext cx="6070966" cy="2228134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A hatalom (autoritás) és az uralom intézményesülése</a:t>
            </a:r>
          </a:p>
          <a:p>
            <a:r>
              <a:rPr lang="hu-HU" dirty="0" smtClean="0"/>
              <a:t>Vezetői karakter, személyiség</a:t>
            </a:r>
          </a:p>
          <a:p>
            <a:r>
              <a:rPr lang="hu-HU" dirty="0" smtClean="0"/>
              <a:t>Döntések/tettek kulturális/társadalmi háttere</a:t>
            </a:r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508387" cy="864096"/>
          </a:xfrm>
        </p:spPr>
        <p:txBody>
          <a:bodyPr/>
          <a:lstStyle/>
          <a:p>
            <a:r>
              <a:rPr lang="hu-HU" dirty="0" smtClean="0"/>
              <a:t> miért A politikai antropológia?</a:t>
            </a:r>
            <a:endParaRPr lang="hu-HU" dirty="0"/>
          </a:p>
        </p:txBody>
      </p:sp>
      <p:pic>
        <p:nvPicPr>
          <p:cNvPr id="7170" name="Picture 2" descr="C:\Users\Laci\Desktop\sitting-b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909" y="671399"/>
            <a:ext cx="3095550" cy="369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Laci\Desktop\Big man, Melanes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0176"/>
            <a:ext cx="3617558" cy="335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Laci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2323" y="3249013"/>
            <a:ext cx="2531677" cy="360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aci\Desktop\72173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42183"/>
            <a:ext cx="2544379" cy="305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4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779912" y="1484784"/>
            <a:ext cx="5111750" cy="5112568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 smtClean="0"/>
              <a:t>1946-ban született (NYC)</a:t>
            </a:r>
          </a:p>
          <a:p>
            <a:r>
              <a:rPr lang="hu-HU" sz="2400" dirty="0" smtClean="0"/>
              <a:t>Német származású nagyapa, skót anya</a:t>
            </a:r>
          </a:p>
          <a:p>
            <a:r>
              <a:rPr lang="hu-HU" sz="2400" dirty="0" smtClean="0"/>
              <a:t>Protestáns vallású</a:t>
            </a:r>
          </a:p>
          <a:p>
            <a:r>
              <a:rPr lang="hu-HU" sz="2400" dirty="0" smtClean="0"/>
              <a:t>Egyetemi alapfokú diploma (BA)</a:t>
            </a:r>
          </a:p>
          <a:p>
            <a:r>
              <a:rPr lang="hu-HU" sz="2400" dirty="0" smtClean="0"/>
              <a:t>Katona nem volt, politikai hivatalt nem töltött be </a:t>
            </a:r>
          </a:p>
          <a:p>
            <a:r>
              <a:rPr lang="hu-HU" sz="2400" dirty="0" smtClean="0"/>
              <a:t>Három házasság, öt gyermek</a:t>
            </a:r>
          </a:p>
          <a:p>
            <a:r>
              <a:rPr lang="hu-HU" sz="2400" dirty="0" smtClean="0"/>
              <a:t>Milliárdos üzletember – 15 országban vannak érdekeltségei, vállalkozásai</a:t>
            </a:r>
          </a:p>
          <a:p>
            <a:r>
              <a:rPr lang="hu-HU" sz="2400" dirty="0" smtClean="0"/>
              <a:t>2016-ban a 400 leggazdagabb amerikai listáján a 159. helyezett (9 -13 milliárd USD vagyonnal)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/>
          <a:lstStyle/>
          <a:p>
            <a:r>
              <a:rPr lang="hu-HU" dirty="0" smtClean="0"/>
              <a:t>Ki volt valójában Donald </a:t>
            </a:r>
            <a:r>
              <a:rPr lang="hu-HU" dirty="0" err="1" smtClean="0"/>
              <a:t>john</a:t>
            </a:r>
            <a:r>
              <a:rPr lang="hu-HU" dirty="0" smtClean="0"/>
              <a:t> </a:t>
            </a:r>
            <a:r>
              <a:rPr lang="hu-HU" dirty="0" err="1" smtClean="0"/>
              <a:t>trump</a:t>
            </a:r>
            <a:r>
              <a:rPr lang="hu-HU" dirty="0" smtClean="0"/>
              <a:t> 2016 előtt?</a:t>
            </a:r>
            <a:endParaRPr lang="hu-HU" dirty="0"/>
          </a:p>
        </p:txBody>
      </p:sp>
      <p:pic>
        <p:nvPicPr>
          <p:cNvPr id="6146" name="Picture 2" descr="C:\Users\Laci\Desktop\Donald_Trump_NY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3700636" cy="485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57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386608" cy="4691063"/>
          </a:xfrm>
        </p:spPr>
        <p:txBody>
          <a:bodyPr>
            <a:normAutofit/>
          </a:bodyPr>
          <a:lstStyle/>
          <a:p>
            <a:r>
              <a:rPr lang="hu-HU" sz="2800" dirty="0" smtClean="0"/>
              <a:t>2016-ban megválasztott 2017 januárjában hivatalát elfoglaló, </a:t>
            </a:r>
          </a:p>
          <a:p>
            <a:r>
              <a:rPr lang="hu-HU" sz="2800" dirty="0" smtClean="0"/>
              <a:t>Amerika 45. elnöke</a:t>
            </a:r>
          </a:p>
          <a:p>
            <a:r>
              <a:rPr lang="hu-HU" sz="2800" dirty="0" smtClean="0"/>
              <a:t>(A bal keze alatt mi van?)</a:t>
            </a:r>
            <a:endParaRPr lang="hu-HU" sz="28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 Donald J. </a:t>
            </a:r>
            <a:r>
              <a:rPr lang="hu-HU" dirty="0" err="1" smtClean="0"/>
              <a:t>Trump</a:t>
            </a:r>
            <a:r>
              <a:rPr lang="hu-HU" dirty="0" smtClean="0"/>
              <a:t> ma?</a:t>
            </a:r>
            <a:endParaRPr lang="hu-HU" dirty="0"/>
          </a:p>
        </p:txBody>
      </p:sp>
      <p:pic>
        <p:nvPicPr>
          <p:cNvPr id="5" name="Picture 3" descr="C:\Users\Laci\Desktop\Donald_Trump_swearing_in_ceremon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9091" y="1686542"/>
            <a:ext cx="5857709" cy="390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44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8" y="44624"/>
            <a:ext cx="8765540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Mi volt a győzelem politikai földrajza 2016-ban?</a:t>
            </a:r>
            <a:endParaRPr lang="hu-HU" dirty="0"/>
          </a:p>
        </p:txBody>
      </p:sp>
      <p:pic>
        <p:nvPicPr>
          <p:cNvPr id="3074" name="Picture 2" descr="C:\Users\Laci\Desktop\1020px-ElectoralCollege2016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81991"/>
            <a:ext cx="8981565" cy="548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30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Clinton 65 millió szavazat</a:t>
            </a:r>
          </a:p>
          <a:p>
            <a:r>
              <a:rPr lang="hu-HU" dirty="0" err="1" smtClean="0"/>
              <a:t>Trump</a:t>
            </a:r>
            <a:r>
              <a:rPr lang="hu-HU" dirty="0" smtClean="0"/>
              <a:t> 62 millió szavazat</a:t>
            </a:r>
          </a:p>
          <a:p>
            <a:r>
              <a:rPr lang="hu-HU" dirty="0" err="1" smtClean="0"/>
              <a:t>Trump</a:t>
            </a:r>
            <a:r>
              <a:rPr lang="hu-HU" dirty="0" smtClean="0"/>
              <a:t> 304 elektori szavazat (Clinton 227)</a:t>
            </a:r>
          </a:p>
          <a:p>
            <a:r>
              <a:rPr lang="hu-HU" dirty="0" err="1" smtClean="0"/>
              <a:t>Trump</a:t>
            </a:r>
            <a:r>
              <a:rPr lang="hu-HU" dirty="0" smtClean="0"/>
              <a:t> a hagyományos demokrata államok közül megnyerte: Ohio, Pennsylvania, Wisconsin, Michigan államokat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458616" cy="271398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FONTOS: </a:t>
            </a:r>
          </a:p>
          <a:p>
            <a:r>
              <a:rPr lang="hu-HU" sz="2400" dirty="0" smtClean="0"/>
              <a:t>A szenátusba és a képviselőházba is republikánus többség került!</a:t>
            </a:r>
            <a:endParaRPr lang="hu-HU" sz="24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3999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Milyen mértékű volt </a:t>
            </a:r>
            <a:r>
              <a:rPr lang="hu-HU" dirty="0" err="1" smtClean="0"/>
              <a:t>Trump</a:t>
            </a:r>
            <a:r>
              <a:rPr lang="hu-HU" dirty="0" smtClean="0"/>
              <a:t> választási győzelme?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985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Fehér amerikaiak </a:t>
            </a:r>
          </a:p>
          <a:p>
            <a:r>
              <a:rPr lang="hu-HU" dirty="0" smtClean="0"/>
              <a:t>Férfiak</a:t>
            </a:r>
          </a:p>
          <a:p>
            <a:r>
              <a:rPr lang="hu-HU" dirty="0" smtClean="0"/>
              <a:t>Vidékiek</a:t>
            </a:r>
          </a:p>
          <a:p>
            <a:r>
              <a:rPr lang="hu-HU" dirty="0" smtClean="0"/>
              <a:t>Vallásos csoportok</a:t>
            </a:r>
          </a:p>
          <a:p>
            <a:r>
              <a:rPr lang="hu-HU" dirty="0" smtClean="0"/>
              <a:t>Nagytőke</a:t>
            </a:r>
          </a:p>
          <a:p>
            <a:r>
              <a:rPr lang="hu-HU" dirty="0" smtClean="0"/>
              <a:t>Hadsereg</a:t>
            </a:r>
          </a:p>
          <a:p>
            <a:r>
              <a:rPr lang="hu-HU" dirty="0" smtClean="0"/>
              <a:t>Hagyományos lobby-csoportok, alt-right</a:t>
            </a:r>
          </a:p>
          <a:p>
            <a:r>
              <a:rPr lang="hu-HU" dirty="0" smtClean="0"/>
              <a:t>Republikánus állami kormányzatok, képviselők, szenátorok (25 állam!)</a:t>
            </a:r>
          </a:p>
          <a:p>
            <a:r>
              <a:rPr lang="hu-HU" dirty="0" smtClean="0"/>
              <a:t>Cambridge </a:t>
            </a:r>
            <a:r>
              <a:rPr lang="hu-HU" dirty="0" err="1" smtClean="0"/>
              <a:t>Analytica</a:t>
            </a:r>
            <a:r>
              <a:rPr lang="hu-HU" dirty="0" smtClean="0"/>
              <a:t> (</a:t>
            </a:r>
            <a:r>
              <a:rPr lang="hu-HU" i="1" dirty="0" smtClean="0"/>
              <a:t>Steve </a:t>
            </a:r>
            <a:r>
              <a:rPr lang="hu-HU" i="1" dirty="0" err="1" smtClean="0"/>
              <a:t>Bannon</a:t>
            </a:r>
            <a:r>
              <a:rPr lang="hu-HU" dirty="0" smtClean="0"/>
              <a:t>)</a:t>
            </a:r>
          </a:p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24865" y="1241376"/>
            <a:ext cx="3008313" cy="5616624"/>
          </a:xfrm>
        </p:spPr>
        <p:txBody>
          <a:bodyPr>
            <a:normAutofit fontScale="92500"/>
          </a:bodyPr>
          <a:lstStyle/>
          <a:p>
            <a:r>
              <a:rPr lang="hu-HU" sz="1600" b="1" dirty="0" smtClean="0"/>
              <a:t>Legnagyobb lobbycsoportok</a:t>
            </a:r>
            <a:r>
              <a:rPr lang="hu-HU" sz="1600" dirty="0" smtClean="0"/>
              <a:t>:</a:t>
            </a:r>
          </a:p>
          <a:p>
            <a:endParaRPr lang="hu-HU" sz="1600" dirty="0" smtClean="0"/>
          </a:p>
          <a:p>
            <a:pPr marL="342900" indent="-342900">
              <a:buAutoNum type="arabicPeriod"/>
            </a:pPr>
            <a:r>
              <a:rPr lang="hu-HU" sz="1600" dirty="0" smtClean="0"/>
              <a:t>National </a:t>
            </a:r>
            <a:r>
              <a:rPr lang="hu-HU" sz="1600" dirty="0" err="1" smtClean="0"/>
              <a:t>Rifle</a:t>
            </a:r>
            <a:r>
              <a:rPr lang="hu-HU" sz="1600" dirty="0" smtClean="0"/>
              <a:t> </a:t>
            </a:r>
            <a:r>
              <a:rPr lang="hu-HU" sz="1600" dirty="0" err="1" smtClean="0"/>
              <a:t>Association</a:t>
            </a:r>
            <a:r>
              <a:rPr lang="hu-HU" sz="1600" dirty="0" smtClean="0"/>
              <a:t> (</a:t>
            </a:r>
            <a:r>
              <a:rPr lang="hu-HU" sz="1600" dirty="0" err="1" smtClean="0"/>
              <a:t>rep</a:t>
            </a:r>
            <a:r>
              <a:rPr lang="hu-HU" sz="1600" dirty="0" smtClean="0"/>
              <a:t>.)</a:t>
            </a:r>
          </a:p>
          <a:p>
            <a:pPr marL="342900" indent="-342900">
              <a:buAutoNum type="arabicPeriod"/>
            </a:pPr>
            <a:r>
              <a:rPr lang="hu-HU" sz="1600" dirty="0" smtClean="0"/>
              <a:t>US </a:t>
            </a:r>
            <a:r>
              <a:rPr lang="hu-HU" sz="1600" dirty="0" err="1" smtClean="0"/>
              <a:t>Chamber</a:t>
            </a:r>
            <a:r>
              <a:rPr lang="hu-HU" sz="1600" dirty="0" smtClean="0"/>
              <a:t> of </a:t>
            </a:r>
            <a:r>
              <a:rPr lang="hu-HU" sz="1600" dirty="0" err="1" smtClean="0"/>
              <a:t>Commerce</a:t>
            </a:r>
            <a:r>
              <a:rPr lang="hu-HU" sz="1600" dirty="0" smtClean="0"/>
              <a:t> (</a:t>
            </a:r>
            <a:r>
              <a:rPr lang="hu-HU" sz="1600" dirty="0" err="1" smtClean="0"/>
              <a:t>rep</a:t>
            </a:r>
            <a:r>
              <a:rPr lang="hu-HU" sz="1600" dirty="0" smtClean="0"/>
              <a:t>.)</a:t>
            </a:r>
          </a:p>
          <a:p>
            <a:pPr marL="342900" indent="-342900">
              <a:buAutoNum type="arabicPeriod"/>
            </a:pPr>
            <a:r>
              <a:rPr lang="hu-HU" sz="1600" dirty="0" smtClean="0"/>
              <a:t>American </a:t>
            </a:r>
            <a:r>
              <a:rPr lang="hu-HU" sz="1600" dirty="0" err="1" smtClean="0"/>
              <a:t>Medical</a:t>
            </a:r>
            <a:r>
              <a:rPr lang="hu-HU" sz="1600" dirty="0" smtClean="0"/>
              <a:t> </a:t>
            </a:r>
            <a:r>
              <a:rPr lang="hu-HU" sz="1600" dirty="0" err="1" smtClean="0"/>
              <a:t>Association</a:t>
            </a:r>
            <a:r>
              <a:rPr lang="hu-HU" sz="1600" dirty="0" smtClean="0"/>
              <a:t> (</a:t>
            </a:r>
            <a:r>
              <a:rPr lang="hu-HU" sz="1600" dirty="0" err="1" smtClean="0"/>
              <a:t>rep</a:t>
            </a:r>
            <a:r>
              <a:rPr lang="hu-HU" sz="1600" dirty="0" smtClean="0"/>
              <a:t>.)</a:t>
            </a:r>
          </a:p>
          <a:p>
            <a:pPr marL="342900" indent="-342900">
              <a:buAutoNum type="arabicPeriod"/>
            </a:pPr>
            <a:r>
              <a:rPr lang="hu-HU" sz="1600" dirty="0" smtClean="0"/>
              <a:t>American </a:t>
            </a:r>
            <a:r>
              <a:rPr lang="hu-HU" sz="1600" dirty="0" err="1" smtClean="0"/>
              <a:t>Association</a:t>
            </a:r>
            <a:r>
              <a:rPr lang="hu-HU" sz="1600" dirty="0" smtClean="0"/>
              <a:t> of </a:t>
            </a:r>
            <a:r>
              <a:rPr lang="hu-HU" sz="1600" dirty="0" err="1" smtClean="0"/>
              <a:t>Retired</a:t>
            </a:r>
            <a:r>
              <a:rPr lang="hu-HU" sz="1600" dirty="0" smtClean="0"/>
              <a:t> </a:t>
            </a:r>
            <a:r>
              <a:rPr lang="hu-HU" sz="1600" dirty="0" err="1" smtClean="0"/>
              <a:t>Persons</a:t>
            </a:r>
            <a:r>
              <a:rPr lang="hu-HU" sz="1600" dirty="0" smtClean="0"/>
              <a:t> (</a:t>
            </a:r>
            <a:r>
              <a:rPr lang="hu-HU" sz="1600" dirty="0" err="1" smtClean="0"/>
              <a:t>rep</a:t>
            </a:r>
            <a:r>
              <a:rPr lang="hu-HU" sz="1600" dirty="0" smtClean="0"/>
              <a:t>.)</a:t>
            </a:r>
          </a:p>
          <a:p>
            <a:pPr marL="342900" indent="-342900">
              <a:buAutoNum type="arabicPeriod"/>
            </a:pPr>
            <a:r>
              <a:rPr lang="hu-HU" sz="1600" dirty="0" err="1" smtClean="0"/>
              <a:t>Americans</a:t>
            </a:r>
            <a:r>
              <a:rPr lang="hu-HU" sz="1600" dirty="0" smtClean="0"/>
              <a:t> </a:t>
            </a:r>
            <a:r>
              <a:rPr lang="hu-HU" sz="1600" dirty="0" err="1" smtClean="0"/>
              <a:t>For</a:t>
            </a:r>
            <a:r>
              <a:rPr lang="hu-HU" sz="1600" dirty="0" smtClean="0"/>
              <a:t> </a:t>
            </a:r>
            <a:r>
              <a:rPr lang="hu-HU" sz="1600" dirty="0" err="1" smtClean="0"/>
              <a:t>Prosperity</a:t>
            </a:r>
            <a:endParaRPr lang="hu-HU" sz="1600" dirty="0" smtClean="0"/>
          </a:p>
          <a:p>
            <a:pPr marL="342900" indent="-342900">
              <a:buAutoNum type="arabicPeriod"/>
            </a:pPr>
            <a:r>
              <a:rPr lang="hu-HU" sz="1600" dirty="0" err="1" smtClean="0"/>
              <a:t>MoveOn.org</a:t>
            </a:r>
            <a:r>
              <a:rPr lang="hu-HU" sz="1600" dirty="0" smtClean="0"/>
              <a:t> (dem.)</a:t>
            </a:r>
          </a:p>
          <a:p>
            <a:pPr marL="342900" indent="-342900">
              <a:buAutoNum type="arabicPeriod"/>
            </a:pPr>
            <a:r>
              <a:rPr lang="hu-HU" sz="1600" dirty="0" smtClean="0"/>
              <a:t>American Israel Public </a:t>
            </a:r>
            <a:r>
              <a:rPr lang="hu-HU" sz="1600" dirty="0" err="1" smtClean="0"/>
              <a:t>Affairs</a:t>
            </a:r>
            <a:r>
              <a:rPr lang="hu-HU" sz="1600" dirty="0" smtClean="0"/>
              <a:t> </a:t>
            </a:r>
            <a:r>
              <a:rPr lang="hu-HU" sz="1600" dirty="0" err="1" smtClean="0"/>
              <a:t>Committee</a:t>
            </a:r>
            <a:r>
              <a:rPr lang="hu-HU" sz="1600" dirty="0" smtClean="0"/>
              <a:t> (</a:t>
            </a:r>
            <a:r>
              <a:rPr lang="hu-HU" sz="1600" dirty="0" err="1" smtClean="0"/>
              <a:t>dem</a:t>
            </a:r>
            <a:r>
              <a:rPr lang="hu-HU" sz="1600" dirty="0" smtClean="0"/>
              <a:t>/</a:t>
            </a:r>
            <a:r>
              <a:rPr lang="hu-HU" sz="1600" dirty="0" err="1" smtClean="0"/>
              <a:t>rep</a:t>
            </a:r>
            <a:r>
              <a:rPr lang="hu-HU" sz="1600" dirty="0" smtClean="0"/>
              <a:t>.)</a:t>
            </a:r>
          </a:p>
          <a:p>
            <a:pPr marL="342900" indent="-342900">
              <a:buAutoNum type="arabicPeriod"/>
            </a:pPr>
            <a:r>
              <a:rPr lang="hu-HU" sz="1600" dirty="0" smtClean="0"/>
              <a:t>American </a:t>
            </a:r>
            <a:r>
              <a:rPr lang="hu-HU" sz="1600" dirty="0" err="1" smtClean="0"/>
              <a:t>Federation</a:t>
            </a:r>
            <a:r>
              <a:rPr lang="hu-HU" sz="1600" dirty="0" smtClean="0"/>
              <a:t> of Labor (AFL)</a:t>
            </a:r>
          </a:p>
          <a:p>
            <a:pPr marL="342900" indent="-342900">
              <a:buAutoNum type="arabicPeriod"/>
            </a:pPr>
            <a:r>
              <a:rPr lang="hu-HU" sz="1600" dirty="0" smtClean="0"/>
              <a:t>National </a:t>
            </a:r>
            <a:r>
              <a:rPr lang="hu-HU" sz="1600" dirty="0" err="1" smtClean="0"/>
              <a:t>Abortion</a:t>
            </a:r>
            <a:r>
              <a:rPr lang="hu-HU" sz="1600" dirty="0" smtClean="0"/>
              <a:t> and </a:t>
            </a:r>
            <a:r>
              <a:rPr lang="hu-HU" sz="1600" dirty="0" err="1" smtClean="0"/>
              <a:t>Reproductive</a:t>
            </a:r>
            <a:r>
              <a:rPr lang="hu-HU" sz="1600" dirty="0" smtClean="0"/>
              <a:t> </a:t>
            </a:r>
            <a:r>
              <a:rPr lang="hu-HU" sz="1600" dirty="0" err="1" smtClean="0"/>
              <a:t>Rights</a:t>
            </a:r>
            <a:r>
              <a:rPr lang="hu-HU" sz="1600" dirty="0" smtClean="0"/>
              <a:t> Action League (dem.)</a:t>
            </a:r>
          </a:p>
          <a:p>
            <a:pPr marL="342900" indent="-342900">
              <a:buAutoNum type="arabicPeriod"/>
            </a:pPr>
            <a:r>
              <a:rPr lang="hu-HU" sz="1600" dirty="0" smtClean="0"/>
              <a:t>National Right </a:t>
            </a:r>
            <a:r>
              <a:rPr lang="hu-HU" sz="1600" dirty="0" err="1" smtClean="0"/>
              <a:t>to</a:t>
            </a:r>
            <a:r>
              <a:rPr lang="hu-HU" sz="1600" dirty="0" smtClean="0"/>
              <a:t> Life </a:t>
            </a:r>
            <a:r>
              <a:rPr lang="hu-HU" sz="1600" dirty="0" err="1" smtClean="0"/>
              <a:t>Committee</a:t>
            </a:r>
            <a:r>
              <a:rPr lang="hu-HU" sz="1600" dirty="0" smtClean="0"/>
              <a:t> (</a:t>
            </a:r>
            <a:r>
              <a:rPr lang="hu-HU" sz="1600" dirty="0" err="1" smtClean="0"/>
              <a:t>rep</a:t>
            </a:r>
            <a:r>
              <a:rPr lang="hu-HU" sz="1600" dirty="0" smtClean="0"/>
              <a:t>.)</a:t>
            </a:r>
          </a:p>
          <a:p>
            <a:pPr marL="342900" indent="-342900">
              <a:buAutoNum type="arabicPeriod"/>
            </a:pPr>
            <a:endParaRPr lang="hu-HU" dirty="0" smtClean="0"/>
          </a:p>
          <a:p>
            <a:pPr marL="342900" indent="-342900">
              <a:buAutoNum type="arabicPeriod"/>
            </a:pP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516499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Mi volt a győzelem háttere? Kik szavaztak </a:t>
            </a:r>
            <a:r>
              <a:rPr lang="hu-HU" dirty="0" err="1" smtClean="0"/>
              <a:t>donald</a:t>
            </a:r>
            <a:r>
              <a:rPr lang="hu-HU" dirty="0" smtClean="0"/>
              <a:t> </a:t>
            </a:r>
            <a:r>
              <a:rPr lang="hu-HU" dirty="0" err="1" smtClean="0"/>
              <a:t>trumpra</a:t>
            </a:r>
            <a:r>
              <a:rPr lang="hu-HU" dirty="0" smtClean="0"/>
              <a:t>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116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Kilépés a párizsi klímaegyezményből</a:t>
            </a:r>
          </a:p>
          <a:p>
            <a:r>
              <a:rPr lang="hu-HU" dirty="0" smtClean="0"/>
              <a:t>Nagyvállalatok adócsökkentése (35-ről 21 %-ra)</a:t>
            </a:r>
          </a:p>
          <a:p>
            <a:r>
              <a:rPr lang="hu-HU" dirty="0" smtClean="0"/>
              <a:t>Legfelsőbb bíróság tagjainak kinevezése </a:t>
            </a:r>
          </a:p>
          <a:p>
            <a:r>
              <a:rPr lang="hu-HU" dirty="0" smtClean="0"/>
              <a:t>Jeruzsálem Izrael fővárosa</a:t>
            </a:r>
          </a:p>
          <a:p>
            <a:r>
              <a:rPr lang="hu-HU" dirty="0" smtClean="0"/>
              <a:t>Baráti kapcsolat befagyasztása Kubával</a:t>
            </a:r>
          </a:p>
          <a:p>
            <a:r>
              <a:rPr lang="hu-HU" dirty="0" smtClean="0"/>
              <a:t>Beutazási tilalom több országból</a:t>
            </a:r>
          </a:p>
          <a:p>
            <a:pPr marL="0" indent="0">
              <a:buNone/>
            </a:pPr>
            <a:r>
              <a:rPr lang="hu-HU" dirty="0" smtClean="0"/>
              <a:t> </a:t>
            </a:r>
          </a:p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980728"/>
            <a:ext cx="3008313" cy="5760640"/>
          </a:xfrm>
        </p:spPr>
        <p:txBody>
          <a:bodyPr/>
          <a:lstStyle/>
          <a:p>
            <a:endParaRPr lang="hu-HU" sz="1600" dirty="0" smtClean="0"/>
          </a:p>
          <a:p>
            <a:pPr marL="342900" indent="-342900">
              <a:buAutoNum type="arabicPeriod"/>
            </a:pPr>
            <a:r>
              <a:rPr lang="hu-HU" sz="1800" dirty="0" smtClean="0"/>
              <a:t>Nincs fal Mexikó és az USA között</a:t>
            </a:r>
          </a:p>
          <a:p>
            <a:pPr marL="342900" indent="-342900">
              <a:buAutoNum type="arabicPeriod"/>
            </a:pPr>
            <a:r>
              <a:rPr lang="hu-HU" sz="1800" dirty="0" smtClean="0"/>
              <a:t>Nem emeltek vádat </a:t>
            </a:r>
            <a:r>
              <a:rPr lang="hu-HU" sz="1800" dirty="0" err="1" smtClean="0"/>
              <a:t>Hillary</a:t>
            </a:r>
            <a:r>
              <a:rPr lang="hu-HU" sz="1800" dirty="0" smtClean="0"/>
              <a:t> Clinton ellen</a:t>
            </a:r>
          </a:p>
          <a:p>
            <a:pPr marL="342900" indent="-342900">
              <a:buAutoNum type="arabicPeriod"/>
            </a:pPr>
            <a:r>
              <a:rPr lang="hu-HU" sz="1800" dirty="0" smtClean="0"/>
              <a:t>Nem deportálták az illegális migránsokat az USA-ból</a:t>
            </a:r>
          </a:p>
          <a:p>
            <a:pPr marL="342900" indent="-342900">
              <a:buAutoNum type="arabicPeriod"/>
            </a:pPr>
            <a:r>
              <a:rPr lang="hu-HU" sz="1800" dirty="0" smtClean="0"/>
              <a:t>Az USA nem lépett ki a NATO-ból</a:t>
            </a:r>
          </a:p>
          <a:p>
            <a:pPr marL="342900" indent="-342900">
              <a:buAutoNum type="arabicPeriod"/>
            </a:pPr>
            <a:r>
              <a:rPr lang="hu-HU" sz="1800" dirty="0" smtClean="0"/>
              <a:t>Nem engedélyezték a börtönben a kínzásokat</a:t>
            </a:r>
          </a:p>
          <a:p>
            <a:pPr marL="342900" indent="-342900">
              <a:buAutoNum type="arabicPeriod"/>
            </a:pPr>
            <a:r>
              <a:rPr lang="hu-HU" sz="1800" dirty="0" smtClean="0"/>
              <a:t>Nem sikerültek a nagy infrastrukturális építkezések</a:t>
            </a:r>
          </a:p>
          <a:p>
            <a:pPr marL="342900" indent="-342900">
              <a:buAutoNum type="arabicPeriod"/>
            </a:pPr>
            <a:r>
              <a:rPr lang="hu-HU" sz="1800" dirty="0" smtClean="0"/>
              <a:t>Kivonulás Afganisztánból</a:t>
            </a:r>
          </a:p>
          <a:p>
            <a:pPr marL="342900" indent="-342900">
              <a:buAutoNum type="arabicPeriod"/>
            </a:pPr>
            <a:r>
              <a:rPr lang="hu-HU" sz="1800" dirty="0" smtClean="0"/>
              <a:t>Nem szűnt meg az </a:t>
            </a:r>
            <a:r>
              <a:rPr lang="hu-HU" sz="1800" dirty="0" err="1" smtClean="0"/>
              <a:t>Obamacare</a:t>
            </a:r>
            <a:endParaRPr lang="hu-HU" sz="1800" dirty="0" smtClean="0"/>
          </a:p>
          <a:p>
            <a:pPr marL="342900" indent="-342900">
              <a:buAutoNum type="arabicPeriod"/>
            </a:pPr>
            <a:endParaRPr lang="hu-HU" sz="18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Mit és mit nem ért el az elnök az elmúlt 13 hónapban?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93606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876</Words>
  <Application>Microsoft Office PowerPoint</Application>
  <PresentationFormat>Diavetítés a képernyőre (4:3 oldalarány)</PresentationFormat>
  <Paragraphs>153</Paragraphs>
  <Slides>20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Office-téma</vt:lpstr>
      <vt:lpstr>Megújuló Egyetem Felsőoktatási intézményi fejlesztések a felsőfokú oktatás minőségének és hozzáférhetőségének együttes javítása érdekében   EFOP-3.4.3-16-2016-00015 </vt:lpstr>
      <vt:lpstr>Mi a Trumpológia?  </vt:lpstr>
      <vt:lpstr> miért A politikai antropológia?</vt:lpstr>
      <vt:lpstr>Ki volt valójában Donald john trump 2016 előtt?</vt:lpstr>
      <vt:lpstr>Ki Donald J. Trump ma?</vt:lpstr>
      <vt:lpstr>Mi volt a győzelem politikai földrajza 2016-ban?</vt:lpstr>
      <vt:lpstr>Milyen mértékű volt Trump választási győzelme?</vt:lpstr>
      <vt:lpstr>Mi volt a győzelem háttere? Kik szavaztak donald trumpra?</vt:lpstr>
      <vt:lpstr>Mit és mit nem ért el az elnök az elmúlt 13 hónapban?</vt:lpstr>
      <vt:lpstr>Kik távoztak (kényszerűen) kormányzati, szövetségi pozíciókból? </vt:lpstr>
      <vt:lpstr>Hogyan reagál a tőzsde az elnökök cserélődésére? </vt:lpstr>
      <vt:lpstr>Elnökök és a tőzsde</vt:lpstr>
      <vt:lpstr>Hogyan mutatja a Dow Jones tőzsdeindexe trump büntetővámokról tervezett lépését?</vt:lpstr>
      <vt:lpstr>Milyen ellenét van a tőzsde és a gazdaság között? </vt:lpstr>
      <vt:lpstr>És a Szexuális botrányok?</vt:lpstr>
      <vt:lpstr>Mi adta trump „rendkívüliségét”?  Karizma?   ( + )</vt:lpstr>
      <vt:lpstr>Mi adta trump „rendkívüliségét”?  Nárcizmus?  ( - ) </vt:lpstr>
      <vt:lpstr>Nepotizmus? családi nepotizmus?</vt:lpstr>
      <vt:lpstr>összefoglalás</vt:lpstr>
      <vt:lpstr>KÖSZÖNÖM  A FIGYELMET!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Graholy Éva</cp:lastModifiedBy>
  <cp:revision>132</cp:revision>
  <dcterms:created xsi:type="dcterms:W3CDTF">2014-03-03T11:13:53Z</dcterms:created>
  <dcterms:modified xsi:type="dcterms:W3CDTF">2018-04-05T06:19:02Z</dcterms:modified>
</cp:coreProperties>
</file>