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71"/>
  </p:notesMasterIdLst>
  <p:handoutMasterIdLst>
    <p:handoutMasterId r:id="rId72"/>
  </p:handoutMasterIdLst>
  <p:sldIdLst>
    <p:sldId id="256" r:id="rId2"/>
    <p:sldId id="32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258"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Objects="1">
      <p:cViewPr>
        <p:scale>
          <a:sx n="77" d="100"/>
          <a:sy n="77" d="100"/>
        </p:scale>
        <p:origin x="-2604"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0" d="100"/>
          <a:sy n="70" d="100"/>
        </p:scale>
        <p:origin x="-281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657C12-26B1-47F6-B732-8284D067D229}" type="datetimeFigureOut">
              <a:rPr lang="hu-HU" smtClean="0"/>
              <a:pPr/>
              <a:t>2018.10.26.</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43F25E-50B1-4EDA-A2B9-531E29D016B5}" type="slidenum">
              <a:rPr lang="hu-HU" smtClean="0"/>
              <a:pPr/>
              <a:t>‹#›</a:t>
            </a:fld>
            <a:endParaRPr lang="hu-HU"/>
          </a:p>
        </p:txBody>
      </p:sp>
    </p:spTree>
    <p:extLst>
      <p:ext uri="{BB962C8B-B14F-4D97-AF65-F5344CB8AC3E}">
        <p14:creationId xmlns:p14="http://schemas.microsoft.com/office/powerpoint/2010/main" xmlns="" val="399899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pPr/>
              <a:t>2018.10.26.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pPr/>
              <a:t>‹#›</a:t>
            </a:fld>
            <a:endParaRPr lang="hu-HU"/>
          </a:p>
        </p:txBody>
      </p:sp>
    </p:spTree>
    <p:extLst>
      <p:ext uri="{BB962C8B-B14F-4D97-AF65-F5344CB8AC3E}">
        <p14:creationId xmlns:p14="http://schemas.microsoft.com/office/powerpoint/2010/main" xmlns=""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1</a:t>
            </a:fld>
            <a:endParaRPr lang="hu-HU"/>
          </a:p>
        </p:txBody>
      </p:sp>
    </p:spTree>
    <p:extLst>
      <p:ext uri="{BB962C8B-B14F-4D97-AF65-F5344CB8AC3E}">
        <p14:creationId xmlns:p14="http://schemas.microsoft.com/office/powerpoint/2010/main" xmlns="" val="41123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69</a:t>
            </a:fld>
            <a:endParaRPr lang="hu-HU"/>
          </a:p>
        </p:txBody>
      </p:sp>
    </p:spTree>
    <p:extLst>
      <p:ext uri="{BB962C8B-B14F-4D97-AF65-F5344CB8AC3E}">
        <p14:creationId xmlns:p14="http://schemas.microsoft.com/office/powerpoint/2010/main" xmlns=""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xmlns=""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xmlns=""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xmlns=""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xmlns=""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2018.10.26.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2018.10.26.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79512" y="1493155"/>
            <a:ext cx="7684268" cy="2304256"/>
          </a:xfrm>
        </p:spPr>
        <p:txBody>
          <a:bodyPr>
            <a:normAutofit/>
          </a:bodyPr>
          <a:lstStyle/>
          <a:p>
            <a:r>
              <a:rPr lang="hu-HU" sz="2000" dirty="0"/>
              <a:t>Megújuló Egyetem Felsőoktatási intézményi fejlesztések a felsőfokú oktatás minőségének és hozzáférhetőségének együttes javítása érdekében </a:t>
            </a:r>
            <a:r>
              <a:rPr lang="hu-HU" sz="1600" dirty="0" smtClean="0"/>
              <a:t/>
            </a:r>
            <a:br>
              <a:rPr lang="hu-HU" sz="1600" dirty="0" smtClean="0"/>
            </a:br>
            <a:r>
              <a:rPr lang="hu-HU" sz="1600" dirty="0" smtClean="0"/>
              <a:t/>
            </a:r>
            <a:br>
              <a:rPr lang="hu-HU" sz="1600" dirty="0" smtClean="0"/>
            </a:br>
            <a:r>
              <a:rPr lang="hu-HU" sz="2400" dirty="0" smtClean="0"/>
              <a:t>EFOP-3.4.3-16-2016-00015</a:t>
            </a:r>
            <a:r>
              <a:rPr lang="hu-HU" dirty="0" smtClean="0"/>
              <a:t> </a:t>
            </a:r>
            <a:endParaRPr lang="hu-HU" sz="2800" dirty="0"/>
          </a:p>
        </p:txBody>
      </p:sp>
      <p:sp>
        <p:nvSpPr>
          <p:cNvPr id="4" name="Cím 1"/>
          <p:cNvSpPr txBox="1">
            <a:spLocks/>
          </p:cNvSpPr>
          <p:nvPr/>
        </p:nvSpPr>
        <p:spPr>
          <a:xfrm>
            <a:off x="323528" y="302585"/>
            <a:ext cx="7776864"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dirty="0" smtClean="0"/>
              <a:t>Főnix – me </a:t>
            </a:r>
            <a:endParaRPr lang="hu-HU" dirty="0"/>
          </a:p>
        </p:txBody>
      </p:sp>
      <p:pic>
        <p:nvPicPr>
          <p:cNvPr id="3" name="Kép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80312" y="476672"/>
            <a:ext cx="1222851" cy="1219235"/>
          </a:xfrm>
          <a:prstGeom prst="rect">
            <a:avLst/>
          </a:prstGeom>
        </p:spPr>
      </p:pic>
      <p:sp>
        <p:nvSpPr>
          <p:cNvPr id="5" name="Szövegdoboz 4"/>
          <p:cNvSpPr txBox="1"/>
          <p:nvPr/>
        </p:nvSpPr>
        <p:spPr>
          <a:xfrm>
            <a:off x="197948" y="4077072"/>
            <a:ext cx="5472608" cy="2123658"/>
          </a:xfrm>
          <a:prstGeom prst="rect">
            <a:avLst/>
          </a:prstGeom>
          <a:noFill/>
        </p:spPr>
        <p:txBody>
          <a:bodyPr wrap="square" rtlCol="0">
            <a:spAutoFit/>
          </a:bodyPr>
          <a:lstStyle/>
          <a:p>
            <a:r>
              <a:rPr lang="hu-HU" sz="2000" b="1" dirty="0" smtClean="0">
                <a:solidFill>
                  <a:schemeClr val="bg1"/>
                </a:solidFill>
              </a:rPr>
              <a:t>"</a:t>
            </a:r>
            <a:r>
              <a:rPr lang="hu-HU" sz="2000" b="1" dirty="0">
                <a:solidFill>
                  <a:schemeClr val="bg1"/>
                </a:solidFill>
              </a:rPr>
              <a:t>Társadalmi felzárkóztatás" </a:t>
            </a:r>
            <a:endParaRPr lang="hu-HU" sz="2000" b="1" dirty="0" smtClean="0">
              <a:solidFill>
                <a:schemeClr val="bg1"/>
              </a:solidFill>
            </a:endParaRPr>
          </a:p>
          <a:p>
            <a:r>
              <a:rPr lang="hu-HU" sz="2000" b="1" dirty="0" smtClean="0">
                <a:solidFill>
                  <a:schemeClr val="bg1"/>
                </a:solidFill>
              </a:rPr>
              <a:t>című részprojekt  a közéleti </a:t>
            </a:r>
            <a:r>
              <a:rPr lang="hu-HU" sz="2000" b="1" dirty="0">
                <a:solidFill>
                  <a:schemeClr val="bg1"/>
                </a:solidFill>
              </a:rPr>
              <a:t>szerepvállalásra felkészítő </a:t>
            </a:r>
            <a:r>
              <a:rPr lang="hu-HU" sz="2000" b="1" dirty="0" smtClean="0">
                <a:solidFill>
                  <a:schemeClr val="bg1"/>
                </a:solidFill>
              </a:rPr>
              <a:t>előadás-sorozata</a:t>
            </a:r>
          </a:p>
          <a:p>
            <a:endParaRPr lang="hu-HU" sz="1400" dirty="0">
              <a:solidFill>
                <a:schemeClr val="bg1"/>
              </a:solidFill>
            </a:endParaRPr>
          </a:p>
          <a:p>
            <a:r>
              <a:rPr lang="hu-HU" sz="2000" b="1" dirty="0" smtClean="0">
                <a:solidFill>
                  <a:schemeClr val="bg1"/>
                </a:solidFill>
              </a:rPr>
              <a:t>ELŐADÓ: Dr. </a:t>
            </a:r>
            <a:r>
              <a:rPr lang="hu-HU" sz="2000" b="1" dirty="0" err="1" smtClean="0">
                <a:solidFill>
                  <a:schemeClr val="bg1"/>
                </a:solidFill>
              </a:rPr>
              <a:t>Kotics</a:t>
            </a:r>
            <a:r>
              <a:rPr lang="hu-HU" sz="2000" b="1" dirty="0" smtClean="0">
                <a:solidFill>
                  <a:schemeClr val="bg1"/>
                </a:solidFill>
              </a:rPr>
              <a:t> József</a:t>
            </a:r>
          </a:p>
          <a:p>
            <a:endParaRPr lang="hu-HU" dirty="0"/>
          </a:p>
        </p:txBody>
      </p:sp>
    </p:spTree>
    <p:extLst>
      <p:ext uri="{BB962C8B-B14F-4D97-AF65-F5344CB8AC3E}">
        <p14:creationId xmlns:p14="http://schemas.microsoft.com/office/powerpoint/2010/main" xmlns="" val="116977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smtClean="0">
                <a:effectLst/>
              </a:rPr>
              <a:t>Az </a:t>
            </a:r>
            <a:r>
              <a:rPr lang="hu-HU" sz="2800" dirty="0">
                <a:effectLst/>
              </a:rPr>
              <a:t>ügy körül hatalmas – addig nem igen látott – „médiacirkusz” alakult ki, az országos és helyi lapok is naponta írtak az esetről, követelve a brutális bűncselekmény elkövetőinek mielőbbi felelősségre vonását. A vizsgálat kezdeti szakaszában a vándorcigány elkövetőket emberevéssel is megvádolták.</a:t>
            </a:r>
            <a:r>
              <a:rPr lang="hu-HU" sz="2800" dirty="0" smtClean="0">
                <a:effectLst/>
              </a:rPr>
              <a:t> </a:t>
            </a:r>
            <a:endParaRPr lang="hu-HU" sz="2800" dirty="0"/>
          </a:p>
        </p:txBody>
      </p:sp>
      <p:sp>
        <p:nvSpPr>
          <p:cNvPr id="3"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4" name="Szövegdoboz 3"/>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95521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lvl="0" indent="0">
              <a:buNone/>
            </a:pPr>
            <a:r>
              <a:rPr lang="hu-HU" sz="2000" b="1" dirty="0">
                <a:effectLst/>
              </a:rPr>
              <a:t>A </a:t>
            </a:r>
            <a:r>
              <a:rPr lang="hu-HU" sz="2000" b="1" dirty="0" err="1">
                <a:effectLst/>
              </a:rPr>
              <a:t>szepsi</a:t>
            </a:r>
            <a:r>
              <a:rPr lang="hu-HU" sz="2000" b="1" dirty="0">
                <a:effectLst/>
              </a:rPr>
              <a:t> eset (A kassai per</a:t>
            </a:r>
            <a:r>
              <a:rPr lang="hu-HU" sz="2000" b="1" dirty="0" smtClean="0">
                <a:effectLst/>
              </a:rPr>
              <a:t>)</a:t>
            </a:r>
          </a:p>
          <a:p>
            <a:pPr marL="18288" lvl="0" indent="0">
              <a:buNone/>
            </a:pPr>
            <a:endParaRPr lang="hu-HU" sz="2000" dirty="0">
              <a:effectLst/>
            </a:endParaRPr>
          </a:p>
          <a:p>
            <a:pPr marL="18288" indent="0">
              <a:buNone/>
            </a:pPr>
            <a:r>
              <a:rPr lang="hu-HU" sz="2000" dirty="0">
                <a:effectLst/>
              </a:rPr>
              <a:t>Szepsi községben 1927-ben, rablógyilkosság gyanúja miatt helyi cigányokat tartóztattak le. A kihallgatások során felmerült, hogy az előző négy esztendőben több bűncselekményt is elkövettek. A két évig tartó vizsgálat után 1929-ben hat gyilkosság, illetve rablógyilkosság vádjával 14 cigányt állítottak törvényszék elé, és a két hónapig tartó tárgyalás után el is ítélték őket. Az eset rendkívüli sajtóvisszhangot kapott. A kassai per szereplőinek ügyében szerteágazóan jelen volt </a:t>
            </a:r>
            <a:r>
              <a:rPr lang="hu-HU" sz="2000" dirty="0" smtClean="0">
                <a:effectLst/>
              </a:rPr>
              <a:t>ugyan </a:t>
            </a:r>
            <a:r>
              <a:rPr lang="hu-HU" sz="2000" dirty="0">
                <a:effectLst/>
              </a:rPr>
              <a:t>az emberevés feltételezése, ám a törvényszéki tárgyaláson nem szerepelt a vádpontok között, be sem került a vádiratba. (Nagy 2009)</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82773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3600" b="1" dirty="0" smtClean="0">
                <a:effectLst/>
              </a:rPr>
              <a:t>Közös </a:t>
            </a:r>
            <a:r>
              <a:rPr lang="hu-HU" sz="3600" b="1" dirty="0">
                <a:effectLst/>
              </a:rPr>
              <a:t>és eltérő </a:t>
            </a:r>
            <a:r>
              <a:rPr lang="hu-HU" sz="3600" b="1" dirty="0" smtClean="0">
                <a:effectLst/>
              </a:rPr>
              <a:t>vonatkozások</a:t>
            </a:r>
            <a:br>
              <a:rPr lang="hu-HU" sz="3600" b="1" dirty="0" smtClean="0">
                <a:effectLst/>
              </a:rPr>
            </a:br>
            <a:r>
              <a:rPr lang="hu-HU" sz="3600" b="1" dirty="0" smtClean="0">
                <a:effectLst/>
              </a:rPr>
              <a:t>a </a:t>
            </a:r>
            <a:r>
              <a:rPr lang="hu-HU" sz="3600" b="1" dirty="0">
                <a:effectLst/>
              </a:rPr>
              <a:t>három </a:t>
            </a:r>
            <a:r>
              <a:rPr lang="hu-HU" sz="3600" b="1" dirty="0" smtClean="0">
                <a:effectLst/>
              </a:rPr>
              <a:t>perben</a:t>
            </a:r>
          </a:p>
          <a:p>
            <a:pPr marL="18288" indent="0">
              <a:buNone/>
            </a:pPr>
            <a:endParaRPr lang="hu-HU" sz="3600" dirty="0">
              <a:effectLst/>
            </a:endParaRPr>
          </a:p>
          <a:p>
            <a:pPr marL="18288" indent="0">
              <a:buNone/>
            </a:pPr>
            <a:r>
              <a:rPr lang="hu-HU" sz="2400" dirty="0">
                <a:effectLst/>
              </a:rPr>
              <a:t>A vádlottak minden esetben cigányok, akikről azt feltételezik, hogy bűnbandába tömörülve rablásokat és gyilkosságokat hajtanak végre és a meggyilkoltak tetemeit közösen, családtagjaikat is bevonva, főve vagy sütve megeszik.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10349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3600" b="1" dirty="0" smtClean="0">
                <a:effectLst/>
              </a:rPr>
              <a:t>Közös </a:t>
            </a:r>
            <a:r>
              <a:rPr lang="hu-HU" sz="3600" b="1" dirty="0">
                <a:effectLst/>
              </a:rPr>
              <a:t>és eltérő </a:t>
            </a:r>
            <a:r>
              <a:rPr lang="hu-HU" sz="3600" b="1" dirty="0" smtClean="0">
                <a:effectLst/>
              </a:rPr>
              <a:t>vonatkozások</a:t>
            </a:r>
            <a:br>
              <a:rPr lang="hu-HU" sz="3600" b="1" dirty="0" smtClean="0">
                <a:effectLst/>
              </a:rPr>
            </a:br>
            <a:r>
              <a:rPr lang="hu-HU" sz="3600" b="1" dirty="0" smtClean="0">
                <a:effectLst/>
              </a:rPr>
              <a:t>a </a:t>
            </a:r>
            <a:r>
              <a:rPr lang="hu-HU" sz="3600" b="1" dirty="0">
                <a:effectLst/>
              </a:rPr>
              <a:t>három </a:t>
            </a:r>
            <a:r>
              <a:rPr lang="hu-HU" sz="3600" b="1" dirty="0" smtClean="0">
                <a:effectLst/>
              </a:rPr>
              <a:t>perben</a:t>
            </a:r>
          </a:p>
          <a:p>
            <a:pPr marL="18288" indent="0">
              <a:buNone/>
            </a:pPr>
            <a:endParaRPr lang="hu-HU" sz="3600" dirty="0">
              <a:effectLst/>
            </a:endParaRPr>
          </a:p>
          <a:p>
            <a:pPr marL="18288" indent="0">
              <a:buNone/>
            </a:pPr>
            <a:r>
              <a:rPr lang="hu-HU" sz="2400" dirty="0" smtClean="0">
                <a:effectLst/>
              </a:rPr>
              <a:t>Az </a:t>
            </a:r>
            <a:r>
              <a:rPr lang="hu-HU" sz="2400" dirty="0">
                <a:effectLst/>
              </a:rPr>
              <a:t>is fontos közös jellemző a három per esetében, hogy a sajtó hatalmas figyelmet tanúsít a per eseményei iránt és folyamatosan, minden részletre kiterjedőn tájékoztatja a közvéleményt a hihetetlennek hangzó, brutális, állatias cselekedetekről. Maga </a:t>
            </a:r>
            <a:r>
              <a:rPr lang="hu-HU" sz="2400" dirty="0" err="1">
                <a:effectLst/>
              </a:rPr>
              <a:t>II</a:t>
            </a:r>
            <a:r>
              <a:rPr lang="hu-HU" sz="2400" dirty="0">
                <a:effectLst/>
              </a:rPr>
              <a:t>. József császár is a sajtóból értesül a kemencei per ítéletéről és a kivégzések megtörténtéről.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54210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3600" b="1" dirty="0" smtClean="0">
                <a:effectLst/>
              </a:rPr>
              <a:t>Közös </a:t>
            </a:r>
            <a:r>
              <a:rPr lang="hu-HU" sz="3600" b="1" dirty="0">
                <a:effectLst/>
              </a:rPr>
              <a:t>és eltérő </a:t>
            </a:r>
            <a:r>
              <a:rPr lang="hu-HU" sz="3600" b="1" dirty="0" smtClean="0">
                <a:effectLst/>
              </a:rPr>
              <a:t>vonatkozások</a:t>
            </a:r>
            <a:br>
              <a:rPr lang="hu-HU" sz="3600" b="1" dirty="0" smtClean="0">
                <a:effectLst/>
              </a:rPr>
            </a:br>
            <a:r>
              <a:rPr lang="hu-HU" sz="3600" b="1" dirty="0" smtClean="0">
                <a:effectLst/>
              </a:rPr>
              <a:t>a </a:t>
            </a:r>
            <a:r>
              <a:rPr lang="hu-HU" sz="3600" b="1" dirty="0">
                <a:effectLst/>
              </a:rPr>
              <a:t>három </a:t>
            </a:r>
            <a:r>
              <a:rPr lang="hu-HU" sz="3600" b="1" dirty="0" smtClean="0">
                <a:effectLst/>
              </a:rPr>
              <a:t>perben</a:t>
            </a:r>
          </a:p>
          <a:p>
            <a:pPr marL="18288" indent="0" algn="ctr">
              <a:buNone/>
            </a:pPr>
            <a:endParaRPr lang="hu-HU" sz="3600" dirty="0">
              <a:effectLst/>
            </a:endParaRPr>
          </a:p>
          <a:p>
            <a:pPr marL="18288" indent="0">
              <a:buNone/>
            </a:pPr>
            <a:r>
              <a:rPr lang="hu-HU" sz="2400" dirty="0" smtClean="0">
                <a:effectLst/>
              </a:rPr>
              <a:t>Ugyancsak </a:t>
            </a:r>
            <a:r>
              <a:rPr lang="hu-HU" sz="2400" dirty="0">
                <a:effectLst/>
              </a:rPr>
              <a:t>egyezés mutatkozik abban, hogy a szörnyű vádakat a lokális és országos közvélemény megdöbbenten fogadja, a perek idején a közeli helyi társadalmakban cigányellenes hisztériáról szólnak a tudósítások.</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75046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700808"/>
            <a:ext cx="8136904" cy="4032448"/>
          </a:xfrm>
        </p:spPr>
        <p:txBody>
          <a:bodyPr>
            <a:noAutofit/>
          </a:bodyPr>
          <a:lstStyle/>
          <a:p>
            <a:pPr marL="18288" indent="0">
              <a:buNone/>
            </a:pPr>
            <a:r>
              <a:rPr lang="hu-HU" sz="2200" dirty="0">
                <a:effectLst/>
              </a:rPr>
              <a:t>A közös jellemzőkön túl vannak olyan vonatkozások, amelyek jelentős eltéréseket mutatnak a három per esetében. Míg a </a:t>
            </a:r>
            <a:r>
              <a:rPr lang="hu-HU" sz="2200" dirty="0" err="1">
                <a:effectLst/>
              </a:rPr>
              <a:t>dánosi</a:t>
            </a:r>
            <a:r>
              <a:rPr lang="hu-HU" sz="2200" dirty="0">
                <a:effectLst/>
              </a:rPr>
              <a:t> és </a:t>
            </a:r>
            <a:r>
              <a:rPr lang="hu-HU" sz="2200" dirty="0" err="1">
                <a:effectLst/>
              </a:rPr>
              <a:t>szepsi</a:t>
            </a:r>
            <a:r>
              <a:rPr lang="hu-HU" sz="2200" dirty="0">
                <a:effectLst/>
              </a:rPr>
              <a:t> perben a cigányok emberevésére utaló vádaskodást súlyos bűncselekmények váltották ki (amelyek vonatkozásában a későbbi ítéletek bizonyítottnak tekintették azok elkövetését) addig a </a:t>
            </a:r>
            <a:r>
              <a:rPr lang="hu-HU" sz="2200" dirty="0" err="1">
                <a:effectLst/>
              </a:rPr>
              <a:t>honti</a:t>
            </a:r>
            <a:r>
              <a:rPr lang="hu-HU" sz="2200" dirty="0">
                <a:effectLst/>
              </a:rPr>
              <a:t> per esetében a vizsgálat kezdeti szakaszában a vádak jelentéktelen bűnesetekre (betörés, lopás) vonatkoztak. Csak a vizsgálati szakasz későbbi fázisában bukkan fel az emberölés vádja, ami hirtelen hosszú évtizedeken keresztül véghezvitt, több tucat emberen elkövetett rablógyilkosság vádjával egészül ki, majd hamarosan megszületnek az emberevést beismerő vallomások is.</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93740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a:t>
            </a:r>
            <a:r>
              <a:rPr lang="hu-HU" sz="2400" dirty="0" err="1">
                <a:effectLst/>
              </a:rPr>
              <a:t>dánosi</a:t>
            </a:r>
            <a:r>
              <a:rPr lang="hu-HU" sz="2400" dirty="0">
                <a:effectLst/>
              </a:rPr>
              <a:t> per esetében csak a nyomozás kezdeti szakaszában vetődik fel az emberevés vádja, de miután ezt az orvos szakértői vizsgálat nagyon gyorsan és egyértelműen kizárja, így ez a deliktum már nem válik a vád részévé (Ibolya 2013). Ennek ellenére a sajtó-megnyilvánulások hosszú hónapokig a felszínen tartják a kérdést, fokozva a per kapcsán keletkezett cigányellenes hisztériát.</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34572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a:t>
            </a:r>
            <a:r>
              <a:rPr lang="hu-HU" sz="2400" dirty="0" err="1">
                <a:effectLst/>
              </a:rPr>
              <a:t>szepsi</a:t>
            </a:r>
            <a:r>
              <a:rPr lang="hu-HU" sz="2400" dirty="0">
                <a:effectLst/>
              </a:rPr>
              <a:t> per esetében is kiemelt fontossága van a sajtó szerepének. Példátlan módon a cseh hatóságok a sajtó képviselőinek jelenlétében mondatják el a magyar nyelvű cigány vádlottakkal az emberevésre vonatkozó beismerő vallomásaikat. (Nagy 2009) Az emberevés vád ebben az esetben sem kerül – bizonyítottság hiányában – a vádiratba, a hazai és nemzetközi sajtó képviselőinek legnagyobb sajnálatára.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6135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Kassán zajló perben is hosszú ideig uralják a sajtótudósításokat az emberevésre vonatkozó vádak, az annak magyarázatára szolgáló írások. Új elem a korábbi perekhez képest, hogy ekkor már nem csak a sajtó nyilvánít véleményt, hanem jogász szakértők is elemzik az emberevési vád előtörténetét különösen a </a:t>
            </a:r>
            <a:r>
              <a:rPr lang="hu-HU" sz="2400" dirty="0" err="1">
                <a:effectLst/>
              </a:rPr>
              <a:t>honti</a:t>
            </a:r>
            <a:r>
              <a:rPr lang="hu-HU" sz="2400" dirty="0">
                <a:effectLst/>
              </a:rPr>
              <a:t> per eseményeit, valamint a várható ítéletek jogi értelmezhetőségét boncolgatják (Gábor 1927).</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53012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kannibalizmusvád hátterében, egyik esetben sem egy lokális társadalom konfliktusainak megoldási kísérletét kell látnunk, hanem a cigány-magyar együttélés korábbi módozatainak megromlásában, annak súlyosan konfliktusossá válásában, az előítéletes gondolkodás működésében kell keresnünk azok felbukkanásának okát (Paár 2008).</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29167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29600" cy="2476872"/>
          </a:xfrm>
        </p:spPr>
        <p:txBody>
          <a:bodyPr/>
          <a:lstStyle/>
          <a:p>
            <a:pPr marL="0" indent="0" algn="ctr">
              <a:buNone/>
            </a:pPr>
            <a:r>
              <a:rPr lang="hu-HU" sz="2400" b="1" dirty="0"/>
              <a:t>Dr. </a:t>
            </a:r>
            <a:r>
              <a:rPr lang="hu-HU" sz="2400" b="1" dirty="0" err="1"/>
              <a:t>Kotics</a:t>
            </a:r>
            <a:r>
              <a:rPr lang="hu-HU" sz="2400" b="1" dirty="0"/>
              <a:t> József</a:t>
            </a:r>
          </a:p>
          <a:p>
            <a:pPr algn="ctr"/>
            <a:endParaRPr lang="hu-HU" sz="2400" b="1" dirty="0"/>
          </a:p>
          <a:p>
            <a:pPr marL="0" indent="0" algn="ctr">
              <a:buNone/>
            </a:pPr>
            <a:r>
              <a:rPr lang="hu-HU" b="1" dirty="0"/>
              <a:t>A kriminalizált idegen.</a:t>
            </a:r>
            <a:br>
              <a:rPr lang="hu-HU" b="1" dirty="0"/>
            </a:br>
            <a:r>
              <a:rPr lang="hu-HU" b="1" dirty="0"/>
              <a:t>Az „emberevő cigányok” toposza Magyarországon</a:t>
            </a:r>
            <a:endParaRPr lang="hu-HU" dirty="0"/>
          </a:p>
        </p:txBody>
      </p:sp>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pic>
        <p:nvPicPr>
          <p:cNvPr id="6" name="Picture 2"/>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xmlns="">
                  <a14:imgLayer r:embed="rId3">
                    <a14:imgEffect>
                      <a14:colorTemperature colorTemp="6425"/>
                    </a14:imgEffect>
                  </a14:imgLayer>
                </a14:imgProps>
              </a:ext>
              <a:ext uri="{28A0092B-C50C-407E-A947-70E740481C1C}">
                <a14:useLocalDpi xmlns:a14="http://schemas.microsoft.com/office/drawing/2010/main" xmlns="" val="0"/>
              </a:ext>
            </a:extLst>
          </a:blip>
          <a:srcRect/>
          <a:stretch>
            <a:fillRect/>
          </a:stretch>
        </p:blipFill>
        <p:spPr bwMode="auto">
          <a:xfrm>
            <a:off x="0" y="4437112"/>
            <a:ext cx="9144000" cy="2415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694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a:t>
            </a:r>
            <a:r>
              <a:rPr lang="hu-HU" sz="2400" dirty="0" err="1">
                <a:effectLst/>
              </a:rPr>
              <a:t>honti</a:t>
            </a:r>
            <a:r>
              <a:rPr lang="hu-HU" sz="2400" dirty="0">
                <a:effectLst/>
              </a:rPr>
              <a:t> kannibalizmusvád egy durva együttélési konfliktushelyzet feloldásának – a vármegyei hatóságok által sikeresen alkalmazott – egyedi eszköze volt. Egyértelműen erre utal az ítélet indoklása, valamint a kivégzések jól megtervezett és tudatosan kivitelezett módja, amely egyértelműen az elrettentést szolgálta. A </a:t>
            </a:r>
            <a:r>
              <a:rPr lang="hu-HU" sz="2400" dirty="0" err="1">
                <a:effectLst/>
              </a:rPr>
              <a:t>dánosi</a:t>
            </a:r>
            <a:r>
              <a:rPr lang="hu-HU" sz="2400" dirty="0">
                <a:effectLst/>
              </a:rPr>
              <a:t> és </a:t>
            </a:r>
            <a:r>
              <a:rPr lang="hu-HU" sz="2400" dirty="0" err="1">
                <a:effectLst/>
              </a:rPr>
              <a:t>szepsi</a:t>
            </a:r>
            <a:r>
              <a:rPr lang="hu-HU" sz="2400" dirty="0">
                <a:effectLst/>
              </a:rPr>
              <a:t> ügy esetében más tényezők játszanak meghatározó szerepet.</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68019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Az emberevő perek esetében a kutatás kulcskérdésnek tekintette annak magyarázatát, hogy a megvádolt emberek miért vallanak, elképesztő történeteket előadva a meggyilkolt emberek közös elfogyasztásáról. </a:t>
            </a:r>
            <a:endParaRPr lang="hu-HU" sz="2400" dirty="0" smtClean="0">
              <a:effectLst/>
            </a:endParaRPr>
          </a:p>
          <a:p>
            <a:pPr marL="18288" indent="0">
              <a:buNone/>
            </a:pPr>
            <a:r>
              <a:rPr lang="hu-HU" sz="2400" dirty="0" smtClean="0">
                <a:effectLst/>
              </a:rPr>
              <a:t>Ma </a:t>
            </a:r>
            <a:r>
              <a:rPr lang="hu-HU" sz="2400" dirty="0">
                <a:effectLst/>
              </a:rPr>
              <a:t>is feloldhatatlan rejtélynek tartják ezt pl. a </a:t>
            </a:r>
            <a:r>
              <a:rPr lang="hu-HU" sz="2400" dirty="0" err="1">
                <a:effectLst/>
              </a:rPr>
              <a:t>honti</a:t>
            </a:r>
            <a:r>
              <a:rPr lang="hu-HU" sz="2400" dirty="0">
                <a:effectLst/>
              </a:rPr>
              <a:t> per esetében. Nagy Pál hatalmas peranyag áttanulmányozása alapján tett észrevétele közelebb vihet bennünket a </a:t>
            </a:r>
            <a:r>
              <a:rPr lang="hu-HU" sz="2400" dirty="0" err="1">
                <a:effectLst/>
              </a:rPr>
              <a:t>honti</a:t>
            </a:r>
            <a:r>
              <a:rPr lang="hu-HU" sz="2400" dirty="0">
                <a:effectLst/>
              </a:rPr>
              <a:t> perben először megjelenő emberevés önvádaskodási mechanizmusának megértéséhez. „Más perekben is gyakori, hogy a cigány ember retteg a testi gyötrelmektől. A kínvallatással járó szenvedés a halállal egyenértékű számára.” (Mezey 2008. 34.)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34692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200" dirty="0">
                <a:effectLst/>
              </a:rPr>
              <a:t>A </a:t>
            </a:r>
            <a:r>
              <a:rPr lang="hu-HU" sz="2200" dirty="0" err="1">
                <a:effectLst/>
              </a:rPr>
              <a:t>szepsi</a:t>
            </a:r>
            <a:r>
              <a:rPr lang="hu-HU" sz="2200" dirty="0">
                <a:effectLst/>
              </a:rPr>
              <a:t> per vizsgálóbírójának visszaemlékezéséből egyértelműen bizonyítható, hogy az emberevési történeteket először elmondó </a:t>
            </a:r>
            <a:r>
              <a:rPr lang="hu-HU" sz="2200" dirty="0" err="1">
                <a:effectLst/>
              </a:rPr>
              <a:t>Filke</a:t>
            </a:r>
            <a:r>
              <a:rPr lang="hu-HU" sz="2200" dirty="0">
                <a:effectLst/>
              </a:rPr>
              <a:t> nevezetű cigány férfi időnyerés céljára találta ki és használta a megdöbbentően kiszínezett emberevési történeteket. (Nagy 2009.) </a:t>
            </a:r>
            <a:endParaRPr lang="hu-HU" sz="2200" dirty="0" smtClean="0">
              <a:effectLst/>
            </a:endParaRPr>
          </a:p>
          <a:p>
            <a:pPr marL="18288" indent="0">
              <a:buNone/>
            </a:pPr>
            <a:r>
              <a:rPr lang="hu-HU" sz="2200" dirty="0" smtClean="0">
                <a:effectLst/>
              </a:rPr>
              <a:t>Ez </a:t>
            </a:r>
            <a:r>
              <a:rPr lang="hu-HU" sz="2200" dirty="0">
                <a:effectLst/>
              </a:rPr>
              <a:t>a törekvése végül is sikerre vezetett, hiszen a vizsgálatokat több mint fél évvel meghosszabbította. Nagy Pál tanulmányában így ír a </a:t>
            </a:r>
            <a:r>
              <a:rPr lang="hu-HU" sz="2200" dirty="0" err="1">
                <a:effectLst/>
              </a:rPr>
              <a:t>szepsi</a:t>
            </a:r>
            <a:r>
              <a:rPr lang="hu-HU" sz="2200" dirty="0">
                <a:effectLst/>
              </a:rPr>
              <a:t> cigányok önvádjainak okairól: „Az emberevés önvádjának megszületésében a félelem, a védekezési szándék, a csendőrség és az ügyészség megtévesztésére való törekvés és a nem cigányok által a cigányokról rajzolt karakterre való dacos rájátszás egyaránt szerepet játszott.” (Nagy 2009. 30.)</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70277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000" dirty="0">
                <a:effectLst/>
              </a:rPr>
              <a:t>A </a:t>
            </a:r>
            <a:r>
              <a:rPr lang="hu-HU" sz="2000" dirty="0" err="1">
                <a:effectLst/>
              </a:rPr>
              <a:t>honti</a:t>
            </a:r>
            <a:r>
              <a:rPr lang="hu-HU" sz="2000" dirty="0">
                <a:effectLst/>
              </a:rPr>
              <a:t> per esetében is az időhúzásra való törekvés és a helyszíni szemléken való részvétel révén a szökési lehetőségek megteremtése található az emberevésre vonatkozó önvád mögött. Vajna Károly az emberevésre vonatkozó cigányok beismerő vallomásaiban a </a:t>
            </a:r>
            <a:r>
              <a:rPr lang="hu-HU" sz="2000" dirty="0" err="1">
                <a:effectLst/>
              </a:rPr>
              <a:t>honti</a:t>
            </a:r>
            <a:r>
              <a:rPr lang="hu-HU" sz="2000" dirty="0">
                <a:effectLst/>
              </a:rPr>
              <a:t> perben vádolt cigányok vezérének tevékenységét sejti, aki szerinte szuggerálta a társainak az emberevés vádját. „Ezek a </a:t>
            </a:r>
            <a:r>
              <a:rPr lang="hu-HU" sz="2000" dirty="0" err="1">
                <a:effectLst/>
              </a:rPr>
              <a:t>czigányok</a:t>
            </a:r>
            <a:r>
              <a:rPr lang="hu-HU" sz="2000" dirty="0">
                <a:effectLst/>
              </a:rPr>
              <a:t>, több mint valószínű, azért vádolták magukat az általuk el nem követett emberhús-evéssel, mert szuggerálva volt az nekik. </a:t>
            </a:r>
            <a:r>
              <a:rPr lang="hu-HU" sz="2000" dirty="0" err="1">
                <a:effectLst/>
              </a:rPr>
              <a:t>Szuggeszczióra</a:t>
            </a:r>
            <a:r>
              <a:rPr lang="hu-HU" sz="2000" dirty="0">
                <a:effectLst/>
              </a:rPr>
              <a:t> a nemi kicsapongások, rendetlen életmód, szeszes italokkal való visszaélés és közeli rokonok között való házasság következtében degenerált, ideges </a:t>
            </a:r>
            <a:r>
              <a:rPr lang="hu-HU" sz="2000" dirty="0" err="1">
                <a:effectLst/>
              </a:rPr>
              <a:t>czigányok</a:t>
            </a:r>
            <a:r>
              <a:rPr lang="hu-HU" sz="2000" dirty="0">
                <a:effectLst/>
              </a:rPr>
              <a:t> nagyon fogékonyak. Hihetőleg nagy tekintélyű vajdájuk vagy bandájuk vezetője szuggerálta nekik azt. Talán elég volt, ha egy lakoma után azt mondta nekik, hogy: a hús amit ettetek, egy meggyilkolt ember húsa volt.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77595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Fontos oka lehetett rá a vajdának, hogy ezt szuggerálja népének, nemcsak az, hogy a fölötte való hatalmát öregbítse, hanem valószínű, hogy őt és több társát csakugyan gyilkosság bűne terhelte. Ezeknek tehát érdekükben állott, hogy a többit, az asszonyokat is bűntársaikká tegyék a </a:t>
            </a:r>
            <a:r>
              <a:rPr lang="hu-HU" sz="2400" dirty="0" err="1">
                <a:effectLst/>
              </a:rPr>
              <a:t>szuggeszczió</a:t>
            </a:r>
            <a:r>
              <a:rPr lang="hu-HU" sz="2400" dirty="0">
                <a:effectLst/>
              </a:rPr>
              <a:t> révén. </a:t>
            </a:r>
            <a:endParaRPr lang="hu-HU" sz="2400" dirty="0" smtClean="0">
              <a:effectLst/>
            </a:endParaRPr>
          </a:p>
          <a:p>
            <a:pPr marL="18288" indent="0">
              <a:buNone/>
            </a:pPr>
            <a:r>
              <a:rPr lang="hu-HU" sz="2400" dirty="0" smtClean="0">
                <a:effectLst/>
              </a:rPr>
              <a:t>Ezek </a:t>
            </a:r>
            <a:r>
              <a:rPr lang="hu-HU" sz="2400" dirty="0">
                <a:effectLst/>
              </a:rPr>
              <a:t>ha egyszer elhitték, hogy emberhúst etettek velük, azután minden húsban emberhúst láttak. Nem voltak tehát — valószínűleg — mind ártatlanok az elítéltek, de az emberhús-evésben szentül hiszem, hogy valamennyien azok voltak, jóllehet 51-en beismerték azt.” Vajna 1907.</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26498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000" b="1" dirty="0" err="1">
                <a:effectLst/>
              </a:rPr>
              <a:t>Grellmann</a:t>
            </a:r>
            <a:r>
              <a:rPr lang="hu-HU" sz="2000" b="1" dirty="0">
                <a:effectLst/>
              </a:rPr>
              <a:t> szerepe a cigány kannibalizmus-hiedelem elterjesztésében és a cigányokról kialakított kép </a:t>
            </a:r>
            <a:r>
              <a:rPr lang="hu-HU" sz="2000" b="1" dirty="0" smtClean="0">
                <a:effectLst/>
              </a:rPr>
              <a:t>egységesítésében</a:t>
            </a:r>
          </a:p>
          <a:p>
            <a:pPr marL="18288" indent="0">
              <a:buNone/>
            </a:pPr>
            <a:endParaRPr lang="hu-HU" sz="2000" b="1" dirty="0">
              <a:effectLst/>
            </a:endParaRPr>
          </a:p>
          <a:p>
            <a:pPr marL="18288" indent="0">
              <a:buNone/>
            </a:pPr>
            <a:r>
              <a:rPr lang="hu-HU" sz="2000" dirty="0" err="1">
                <a:effectLst/>
              </a:rPr>
              <a:t>Grellmann</a:t>
            </a:r>
            <a:r>
              <a:rPr lang="hu-HU" sz="2000" dirty="0">
                <a:effectLst/>
              </a:rPr>
              <a:t> nagyszabású, cigányokról írt monográfiájának első kiadása egy évvel a kemencei per után, 1783-ban látott napvilágot. Bár a kortárs tudományos diskurzus elsődlegesen azt tartja, hogy a mű igazából nem tesz hozzá a korábbi szakirodalom megállapításaihoz, csupán összegzi azokat, ennek ellenére a könyv a későbbi kutatások alapművévé vált, s nemcsak az őt követő tudományos generációkra, hanem olyan híres írókra is jelentős hatást gyakorolt, mint </a:t>
            </a:r>
            <a:r>
              <a:rPr lang="hu-HU" sz="2000" dirty="0" err="1">
                <a:effectLst/>
              </a:rPr>
              <a:t>Brentano</a:t>
            </a:r>
            <a:r>
              <a:rPr lang="hu-HU" sz="2000" dirty="0">
                <a:effectLst/>
              </a:rPr>
              <a:t> és Arany János.</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905412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3848" y="1388164"/>
            <a:ext cx="3042083" cy="4717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Kép 2"/>
          <p:cNvPicPr/>
          <p:nvPr/>
        </p:nvPicPr>
        <p:blipFill>
          <a:blip r:embed="rId3">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21686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mű recepciójának sikeressége abban rejlett, hogy szemléletmódja teljes összhangban volt a kor szellemi és politikai légkörével. </a:t>
            </a:r>
            <a:r>
              <a:rPr lang="hu-HU" sz="2400" dirty="0" err="1">
                <a:effectLst/>
              </a:rPr>
              <a:t>Grellmann</a:t>
            </a:r>
            <a:r>
              <a:rPr lang="hu-HU" sz="2400" dirty="0">
                <a:effectLst/>
              </a:rPr>
              <a:t> munkájában az ételek és italok fejezetbe építi be a kemencei per nemzetközi sajtóból megismert eseményeit és érvelését a cigányok emberhús fogyasztására vonatkozóan. Ekkor még teljesen hitelt ad az ítélet jogosságának, s maga is hisz a cigányok kannibalizmusában. Munkájának későbbi kiadásában korrigálja nézeteit, s már nem ad hitelt a cigányok emberevésének.</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07985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a:effectLst/>
              </a:rPr>
              <a:t>A cigányok kannibalizmusával összefüggésbe hozható európai vádaskodások igen kis számban fordulnak elő. Az első adatot 1632-ben megjelent könyvében Don Juan </a:t>
            </a:r>
            <a:r>
              <a:rPr lang="hu-HU" sz="2800" dirty="0" err="1">
                <a:effectLst/>
              </a:rPr>
              <a:t>Quiñones</a:t>
            </a:r>
            <a:r>
              <a:rPr lang="hu-HU" sz="2800" dirty="0">
                <a:effectLst/>
              </a:rPr>
              <a:t> közli Spanyolországból (</a:t>
            </a:r>
            <a:r>
              <a:rPr lang="hu-HU" sz="2800" dirty="0" err="1">
                <a:effectLst/>
              </a:rPr>
              <a:t>Schwicker</a:t>
            </a:r>
            <a:r>
              <a:rPr lang="hu-HU" sz="2800" dirty="0">
                <a:effectLst/>
              </a:rPr>
              <a:t> 114.) a kemencei pert követően pedig egyetlen ilyen, cigányokra vonatkozó feljegyzést találunk 1836-ból, Franciaországból. Az idegen-konstrukciók kialakításában az étkezési szokásoknak kitüntetett szerepe van. </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51936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cigányokról szóló  kortárs tudományos írások több esetben hangsúlyozzák étkezési szokásaik egyediségét. Ez alatt a gusztustalan ételek fogyasztását értik elsődlegesen: a sündisznó, a kutya, a macska, a patkány és az egér nekik tulajdonított elfogyasztása élesen szemben állt a többségi társadalom étkezési szokásaival. </a:t>
            </a:r>
            <a:r>
              <a:rPr lang="hu-HU" sz="2400" dirty="0" smtClean="0">
                <a:effectLst/>
              </a:rPr>
              <a:t/>
            </a:r>
            <a:br>
              <a:rPr lang="hu-HU" sz="2400" dirty="0" smtClean="0">
                <a:effectLst/>
              </a:rPr>
            </a:br>
            <a:r>
              <a:rPr lang="hu-HU" sz="2400" dirty="0" smtClean="0">
                <a:effectLst/>
              </a:rPr>
              <a:t>(</a:t>
            </a:r>
            <a:r>
              <a:rPr lang="hu-HU" sz="2400" dirty="0" err="1">
                <a:effectLst/>
              </a:rPr>
              <a:t>Willems-Lucassen</a:t>
            </a:r>
            <a:r>
              <a:rPr lang="hu-HU" sz="2400" dirty="0">
                <a:effectLst/>
              </a:rPr>
              <a:t> 1998. 43.)  </a:t>
            </a:r>
            <a:endParaRPr lang="hu-HU" sz="2400" dirty="0" smtClean="0">
              <a:effectLst/>
            </a:endParaRPr>
          </a:p>
          <a:p>
            <a:pPr marL="18288" indent="0">
              <a:buNone/>
            </a:pPr>
            <a:r>
              <a:rPr lang="hu-HU" sz="2400" dirty="0" smtClean="0">
                <a:effectLst/>
              </a:rPr>
              <a:t>A </a:t>
            </a:r>
            <a:r>
              <a:rPr lang="hu-HU" sz="2400" dirty="0">
                <a:effectLst/>
              </a:rPr>
              <a:t>kannibalizmusvád, mint előítélet az elhullott állatok tetemének a társadalom által tabunak tekintett elfogyasztásával hozható kapcsolatba, ezért kötődik ez a vád a cigányokhoz.</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72989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772816"/>
            <a:ext cx="8208912" cy="5479503"/>
          </a:xfrm>
        </p:spPr>
        <p:txBody>
          <a:bodyPr>
            <a:normAutofit/>
          </a:bodyPr>
          <a:lstStyle/>
          <a:p>
            <a:pPr marL="18288" indent="0">
              <a:buNone/>
            </a:pPr>
            <a:r>
              <a:rPr lang="hu-HU" sz="2400" dirty="0">
                <a:effectLst/>
              </a:rPr>
              <a:t>Az Európában megjelenő vándorló kézműves cigány </a:t>
            </a:r>
            <a:r>
              <a:rPr lang="hu-HU" sz="2400" dirty="0" err="1">
                <a:effectLst/>
              </a:rPr>
              <a:t>kumpániákról</a:t>
            </a:r>
            <a:r>
              <a:rPr lang="hu-HU" sz="2400" dirty="0">
                <a:effectLst/>
              </a:rPr>
              <a:t> létrehozott és széles körben elterjedt kép az egzotikus vadember mítosza mellé már kezdetektől beépít olyan attribútumokat, amelyek a cigányok </a:t>
            </a:r>
            <a:r>
              <a:rPr lang="hu-HU" sz="2400" dirty="0" err="1">
                <a:effectLst/>
              </a:rPr>
              <a:t>kriminalizációjára</a:t>
            </a:r>
            <a:r>
              <a:rPr lang="hu-HU" sz="2400" dirty="0">
                <a:effectLst/>
              </a:rPr>
              <a:t> utalnak. </a:t>
            </a:r>
            <a:r>
              <a:rPr lang="hu-HU" sz="2400" dirty="0" smtClean="0">
                <a:effectLst/>
              </a:rPr>
              <a:t/>
            </a:r>
            <a:br>
              <a:rPr lang="hu-HU" sz="2400" dirty="0" smtClean="0">
                <a:effectLst/>
              </a:rPr>
            </a:br>
            <a:r>
              <a:rPr lang="hu-HU" sz="2400" dirty="0" smtClean="0">
                <a:effectLst/>
              </a:rPr>
              <a:t>A </a:t>
            </a:r>
            <a:r>
              <a:rPr lang="hu-HU" sz="2400" dirty="0">
                <a:effectLst/>
              </a:rPr>
              <a:t>vádaskodások a cigányok lopásból élését, gyermekrabló hajlamukat, spion voltukat </a:t>
            </a:r>
            <a:r>
              <a:rPr lang="hu-HU" sz="2400" dirty="0" err="1" smtClean="0">
                <a:effectLst/>
              </a:rPr>
              <a:t>hang-súlyozzák</a:t>
            </a:r>
            <a:r>
              <a:rPr lang="hu-HU" sz="2400" dirty="0">
                <a:effectLst/>
              </a:rPr>
              <a:t>. (</a:t>
            </a:r>
            <a:r>
              <a:rPr lang="hu-HU" sz="2400" dirty="0" err="1">
                <a:effectLst/>
              </a:rPr>
              <a:t>Grellmann</a:t>
            </a:r>
            <a:r>
              <a:rPr lang="hu-HU" sz="2400" dirty="0">
                <a:effectLst/>
              </a:rPr>
              <a:t> 1783) Az emberevés toposza csak a 18. század közepétől része ennek a cigány reprezentációnak és felbukkanása is sporadikus.</a:t>
            </a:r>
            <a:endParaRPr lang="hu-HU" sz="2400" dirty="0"/>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5"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6" name="Szövegdoboz 5"/>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895533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err="1">
                <a:effectLst/>
              </a:rPr>
              <a:t>Grellmann</a:t>
            </a:r>
            <a:r>
              <a:rPr lang="hu-HU" sz="2800" dirty="0">
                <a:effectLst/>
              </a:rPr>
              <a:t> munkájában megfogalmazza a cigányok alkalmazkodásra való képtelenségét is, ez a biológiai magyarázat napjainkig kísért a cigányok vonatkozásában. Munkájában a cigányokat a kor sztereotip vádaskodásait összegyűjtve tolvajoknak, csalóknak, gyermekrablónak és kémeknek mutatja be. Emellett bujasággal, az </a:t>
            </a:r>
            <a:r>
              <a:rPr lang="hu-HU" sz="2800" dirty="0" err="1">
                <a:effectLst/>
              </a:rPr>
              <a:t>incesztus</a:t>
            </a:r>
            <a:r>
              <a:rPr lang="hu-HU" sz="2800" dirty="0">
                <a:effectLst/>
              </a:rPr>
              <a:t> tabu megsértésével és mindenféle vallás hiányával jellemzi őket.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33412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Összefoglalóan </a:t>
            </a:r>
            <a:r>
              <a:rPr lang="hu-HU" sz="2400" dirty="0" err="1">
                <a:effectLst/>
              </a:rPr>
              <a:t>Grellmann</a:t>
            </a:r>
            <a:r>
              <a:rPr lang="hu-HU" sz="2400" dirty="0">
                <a:effectLst/>
              </a:rPr>
              <a:t> munkájának legfőbb jellemzője, hogy egy olyan cigányképet konstruál, amely a korábbi munkákban ilyen teljes körű formában soha nem jelent meg. Az életformájában és a környezethez kialakított viszonyában igen különböző csoportokról kialakítja az általánosított cigányok képét, akiket élősködő nomádokként és pogányokként jelenít meg. </a:t>
            </a:r>
            <a:r>
              <a:rPr lang="hu-HU" sz="2400" dirty="0" err="1">
                <a:effectLst/>
              </a:rPr>
              <a:t>Wim</a:t>
            </a:r>
            <a:r>
              <a:rPr lang="hu-HU" sz="2400" dirty="0">
                <a:effectLst/>
              </a:rPr>
              <a:t> </a:t>
            </a:r>
            <a:r>
              <a:rPr lang="hu-HU" sz="2400" dirty="0" err="1">
                <a:effectLst/>
              </a:rPr>
              <a:t>Willems</a:t>
            </a:r>
            <a:r>
              <a:rPr lang="hu-HU" sz="2400" dirty="0">
                <a:effectLst/>
              </a:rPr>
              <a:t> és Leo Lucassen a holland enciklopédiák cigány-képét 1724-től 1984-ig tanulmányozva meggyőzően bizonyítják, annak a nem cigányokban élő képnek a meglétét, amely szerint a cigányok leginkább a semmittevést, a henyélést kedvelik.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54458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smtClean="0">
                <a:effectLst/>
              </a:rPr>
              <a:t>Ennek </a:t>
            </a:r>
            <a:r>
              <a:rPr lang="hu-HU" sz="2800" dirty="0">
                <a:effectLst/>
              </a:rPr>
              <a:t>a negatív nézetnek a 18. századtól kezdődően széles körben való elterjedéséért </a:t>
            </a:r>
            <a:r>
              <a:rPr lang="hu-HU" sz="2800" dirty="0" err="1">
                <a:effectLst/>
              </a:rPr>
              <a:t>Grellmann</a:t>
            </a:r>
            <a:r>
              <a:rPr lang="hu-HU" sz="2800" dirty="0">
                <a:effectLst/>
              </a:rPr>
              <a:t> (1787. 80) a felelős, akinek 1783-as „Die </a:t>
            </a:r>
            <a:r>
              <a:rPr lang="hu-HU" sz="2800" dirty="0" err="1">
                <a:effectLst/>
              </a:rPr>
              <a:t>Zigeuner</a:t>
            </a:r>
            <a:r>
              <a:rPr lang="hu-HU" sz="2800" dirty="0">
                <a:effectLst/>
              </a:rPr>
              <a:t>” című könyve nemcsak a korszak tudományos ismereteit foglalta össze, hanem meghatározta a cigányokról való gondolkodást a 19. század teljes egészében.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16207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err="1">
                <a:effectLst/>
              </a:rPr>
              <a:t>Prónai</a:t>
            </a:r>
            <a:r>
              <a:rPr lang="hu-HU" sz="2400" dirty="0">
                <a:effectLst/>
              </a:rPr>
              <a:t> tanulmányában utal </a:t>
            </a:r>
            <a:r>
              <a:rPr lang="hu-HU" sz="2400" dirty="0" err="1">
                <a:effectLst/>
              </a:rPr>
              <a:t>Grellmann</a:t>
            </a:r>
            <a:r>
              <a:rPr lang="hu-HU" sz="2400" dirty="0">
                <a:effectLst/>
              </a:rPr>
              <a:t> munkásságának pozitívumaira is. </a:t>
            </a:r>
            <a:r>
              <a:rPr lang="hu-HU" sz="2400" dirty="0" err="1">
                <a:effectLst/>
              </a:rPr>
              <a:t>Prónai</a:t>
            </a:r>
            <a:r>
              <a:rPr lang="hu-HU" sz="2400" dirty="0">
                <a:effectLst/>
              </a:rPr>
              <a:t> szerint </a:t>
            </a:r>
            <a:r>
              <a:rPr lang="hu-HU" sz="2400" dirty="0" err="1">
                <a:effectLst/>
              </a:rPr>
              <a:t>Grellmann</a:t>
            </a:r>
            <a:r>
              <a:rPr lang="hu-HU" sz="2400" dirty="0">
                <a:effectLst/>
              </a:rPr>
              <a:t> hatására vált széles körben elfogadottá – többek között – a cigány nyelv indiai eredete, valamint az, hogy a cigányságot etnikumnak tekintsék. Fontos hangsúlyozni, hogy a cigányokról </a:t>
            </a:r>
            <a:r>
              <a:rPr lang="hu-HU" sz="2400" dirty="0" err="1">
                <a:effectLst/>
              </a:rPr>
              <a:t>Grellmann</a:t>
            </a:r>
            <a:r>
              <a:rPr lang="hu-HU" sz="2400" dirty="0">
                <a:effectLst/>
              </a:rPr>
              <a:t> által is képviselt negatív nézetek jóval korábbról származnak. Már a cigányok európai megjelenéséről először hírt adó krónikákban felbukkannak azok a sztereotípiák, amelyek a cigányokkal kapcsolatosan a róluk szóló beszámolókban megfogalmazódnak. (Magyar 1998. 13; </a:t>
            </a:r>
            <a:r>
              <a:rPr lang="hu-HU" sz="2400" dirty="0" err="1">
                <a:effectLst/>
              </a:rPr>
              <a:t>Willems</a:t>
            </a:r>
            <a:r>
              <a:rPr lang="hu-HU" sz="2400" dirty="0">
                <a:effectLst/>
              </a:rPr>
              <a:t> 1997. 304).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822265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a:effectLst/>
              </a:rPr>
              <a:t>A cigányokról tudományos igénnyel először író szerzők – akik egyébként mind a 17. század „humanistái” voltak – művei sem különböznek ettől. </a:t>
            </a:r>
            <a:r>
              <a:rPr lang="hu-HU" sz="2800" dirty="0" err="1">
                <a:effectLst/>
              </a:rPr>
              <a:t>Jacobus</a:t>
            </a:r>
            <a:r>
              <a:rPr lang="hu-HU" sz="2800" dirty="0">
                <a:effectLst/>
              </a:rPr>
              <a:t> </a:t>
            </a:r>
            <a:r>
              <a:rPr lang="hu-HU" sz="2800" dirty="0" err="1">
                <a:effectLst/>
              </a:rPr>
              <a:t>Thomasius</a:t>
            </a:r>
            <a:r>
              <a:rPr lang="hu-HU" sz="2800" dirty="0">
                <a:effectLst/>
              </a:rPr>
              <a:t> lipcsei filozófiaprofesszor disszertációjában azt állítja, hogy a cigányok „minden elképzelhető gonoszságra képesek..., ezért az egyetlen megoldás: összefogdosni és a világ másik felére küldeni őket” (</a:t>
            </a:r>
            <a:r>
              <a:rPr lang="hu-HU" sz="2800" dirty="0" err="1">
                <a:effectLst/>
              </a:rPr>
              <a:t>Fraser</a:t>
            </a:r>
            <a:r>
              <a:rPr lang="hu-HU" sz="2800" dirty="0">
                <a:effectLst/>
              </a:rPr>
              <a:t> 1996. 174).</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739793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err="1">
                <a:effectLst/>
              </a:rPr>
              <a:t>Grellmann</a:t>
            </a:r>
            <a:r>
              <a:rPr lang="hu-HU" sz="2800" dirty="0">
                <a:effectLst/>
              </a:rPr>
              <a:t> a felvilágosodás eszméinek képviselőjeként „határozottan felszólalt a száműzés, mint a cigánykérdés egyik lehetséges megoldása ellen, mivel hitt a cigányok jó útra térítésének lehetőségében” (</a:t>
            </a:r>
            <a:r>
              <a:rPr lang="hu-HU" sz="2800" dirty="0" err="1">
                <a:effectLst/>
              </a:rPr>
              <a:t>Prónai</a:t>
            </a:r>
            <a:r>
              <a:rPr lang="hu-HU" sz="2800" dirty="0">
                <a:effectLst/>
              </a:rPr>
              <a:t> 2004.). Másfelől szívből jövő örömmel fogadta „a Mária Terézia és fia által foganatosított cigányokra vonatkozó intézkedéseket” (Mezey 1986. 84–94); szerinte ugyanis az oktatás jelenti „a nonkonformista életmód gyökeres kiirtásához vezető utat” (</a:t>
            </a:r>
            <a:r>
              <a:rPr lang="hu-HU" sz="2800" dirty="0" err="1">
                <a:effectLst/>
              </a:rPr>
              <a:t>Fraser</a:t>
            </a:r>
            <a:r>
              <a:rPr lang="hu-HU" sz="2800" dirty="0">
                <a:effectLst/>
              </a:rPr>
              <a:t> 1996. 182).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773210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err="1">
                <a:effectLst/>
              </a:rPr>
              <a:t>Prónai</a:t>
            </a:r>
            <a:r>
              <a:rPr lang="hu-HU" sz="2800" dirty="0">
                <a:effectLst/>
              </a:rPr>
              <a:t> szerint </a:t>
            </a:r>
            <a:r>
              <a:rPr lang="hu-HU" sz="2800" dirty="0" err="1">
                <a:effectLst/>
              </a:rPr>
              <a:t>Grellmann</a:t>
            </a:r>
            <a:r>
              <a:rPr lang="hu-HU" sz="2800" dirty="0">
                <a:effectLst/>
              </a:rPr>
              <a:t> nézetei jól illusztrálják azt a fajta szemléletváltozást, amely a cigányokra vonatkozó sztereotípiák több évszázados történetében ekkor következett be. </a:t>
            </a:r>
            <a:endParaRPr lang="hu-HU" sz="2800" dirty="0" smtClean="0">
              <a:effectLst/>
            </a:endParaRPr>
          </a:p>
          <a:p>
            <a:pPr marL="18288" indent="0">
              <a:buNone/>
            </a:pPr>
            <a:r>
              <a:rPr lang="hu-HU" sz="2800" dirty="0" smtClean="0">
                <a:effectLst/>
              </a:rPr>
              <a:t>A </a:t>
            </a:r>
            <a:r>
              <a:rPr lang="hu-HU" sz="2800" dirty="0">
                <a:effectLst/>
              </a:rPr>
              <a:t>18. század a cigányokkal kapcsolatban „új arcát mutatja”: a felvilágosodás a „nevelésre szoruló, hiányt szenvedő” cigány képzetét teremti meg. (</a:t>
            </a:r>
            <a:r>
              <a:rPr lang="hu-HU" sz="2800" dirty="0" err="1">
                <a:effectLst/>
              </a:rPr>
              <a:t>Prónai</a:t>
            </a:r>
            <a:r>
              <a:rPr lang="hu-HU" sz="2800" dirty="0">
                <a:effectLst/>
              </a:rPr>
              <a:t> 2004.)</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09144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3200" b="1" dirty="0">
                <a:effectLst/>
              </a:rPr>
              <a:t>A cigányokra vonatkoztatott kannibalizmusvád értelmezése során használt, azzal rokonítható fogalmi </a:t>
            </a:r>
            <a:r>
              <a:rPr lang="hu-HU" sz="3200" b="1" dirty="0" smtClean="0">
                <a:effectLst/>
              </a:rPr>
              <a:t>rendszerek</a:t>
            </a:r>
          </a:p>
          <a:p>
            <a:pPr marL="18288" indent="0">
              <a:buNone/>
            </a:pPr>
            <a:endParaRPr lang="hu-HU" sz="2800" dirty="0" smtClean="0">
              <a:effectLst/>
            </a:endParaRPr>
          </a:p>
          <a:p>
            <a:pPr marL="18288" indent="0">
              <a:buNone/>
            </a:pPr>
            <a:endParaRPr lang="hu-HU" sz="2800" dirty="0">
              <a:effectLst/>
            </a:endParaRPr>
          </a:p>
          <a:p>
            <a:pPr lvl="5">
              <a:lnSpc>
                <a:spcPct val="150000"/>
              </a:lnSpc>
              <a:buFont typeface="Wingdings" panose="05000000000000000000" pitchFamily="2" charset="2"/>
              <a:buChar char="§"/>
            </a:pPr>
            <a:r>
              <a:rPr lang="hu-HU" sz="3200" dirty="0">
                <a:effectLst/>
              </a:rPr>
              <a:t>zsidók elleni vérvád</a:t>
            </a:r>
          </a:p>
          <a:p>
            <a:pPr lvl="5">
              <a:lnSpc>
                <a:spcPct val="150000"/>
              </a:lnSpc>
              <a:buFont typeface="Wingdings" panose="05000000000000000000" pitchFamily="2" charset="2"/>
              <a:buChar char="§"/>
            </a:pPr>
            <a:r>
              <a:rPr lang="hu-HU" sz="3200" dirty="0">
                <a:effectLst/>
              </a:rPr>
              <a:t>boszorkányvádaskodások</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76387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2000" b="1" dirty="0">
                <a:effectLst/>
              </a:rPr>
              <a:t>Boszorkányüldözés és a cigányoknak tulajdonított emberevés vád közös </a:t>
            </a:r>
            <a:r>
              <a:rPr lang="hu-HU" sz="2000" b="1" dirty="0" smtClean="0">
                <a:effectLst/>
              </a:rPr>
              <a:t>vonatkozásai</a:t>
            </a:r>
          </a:p>
          <a:p>
            <a:pPr marL="18288" indent="0" algn="ctr">
              <a:buNone/>
            </a:pPr>
            <a:endParaRPr lang="hu-HU" sz="2000" b="1" dirty="0">
              <a:effectLst/>
            </a:endParaRPr>
          </a:p>
          <a:p>
            <a:pPr>
              <a:buFont typeface="Wingdings" panose="05000000000000000000" pitchFamily="2" charset="2"/>
              <a:buChar char="§"/>
            </a:pPr>
            <a:r>
              <a:rPr lang="hu-HU" sz="1800" dirty="0">
                <a:effectLst/>
              </a:rPr>
              <a:t>koncepciós pereknek tekinthetőek</a:t>
            </a:r>
          </a:p>
          <a:p>
            <a:pPr>
              <a:buFont typeface="Wingdings" panose="05000000000000000000" pitchFamily="2" charset="2"/>
              <a:buChar char="§"/>
            </a:pPr>
            <a:r>
              <a:rPr lang="hu-HU" sz="1800" dirty="0">
                <a:effectLst/>
              </a:rPr>
              <a:t>a vádak egyénekre vonatkoztatva csoportos elkövetést feltételeznek</a:t>
            </a:r>
          </a:p>
          <a:p>
            <a:pPr>
              <a:buFont typeface="Wingdings" panose="05000000000000000000" pitchFamily="2" charset="2"/>
              <a:buChar char="§"/>
            </a:pPr>
            <a:r>
              <a:rPr lang="hu-HU" sz="1800" dirty="0">
                <a:effectLst/>
              </a:rPr>
              <a:t>a kicsikart beismerő vallomások az inkvizíciós eljárások révén jönnek létre.</a:t>
            </a:r>
          </a:p>
          <a:p>
            <a:pPr>
              <a:buFont typeface="Wingdings" panose="05000000000000000000" pitchFamily="2" charset="2"/>
              <a:buChar char="§"/>
            </a:pPr>
            <a:r>
              <a:rPr lang="hu-HU" sz="1800" dirty="0">
                <a:effectLst/>
              </a:rPr>
              <a:t>a boszorkányszombatok és a közös emberevések is titkos események</a:t>
            </a:r>
          </a:p>
          <a:p>
            <a:pPr>
              <a:buFont typeface="Wingdings" panose="05000000000000000000" pitchFamily="2" charset="2"/>
              <a:buChar char="§"/>
            </a:pPr>
            <a:r>
              <a:rPr lang="hu-HU" sz="1800" dirty="0">
                <a:effectLst/>
              </a:rPr>
              <a:t>a vádaskodások mindkét esetben egy ellenséges csoport veszélyességét hivatottak szolgálni</a:t>
            </a:r>
          </a:p>
          <a:p>
            <a:pPr>
              <a:buFont typeface="Wingdings" panose="05000000000000000000" pitchFamily="2" charset="2"/>
              <a:buChar char="§"/>
            </a:pPr>
            <a:r>
              <a:rPr lang="hu-HU" sz="1800" dirty="0">
                <a:effectLst/>
              </a:rPr>
              <a:t>a hozzájuk rendelt tulajdonságok és cselekedetek azt célozzák, hogy az ellenséges csoportot a nem emberi szférába utalják, amely a fizikai megsemmisítésüket is indokolttá teszi</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648216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2000" b="1" dirty="0">
                <a:effectLst/>
              </a:rPr>
              <a:t>Boszorkányüldözés és a cigányoknak tulajdonított emberevés vád </a:t>
            </a:r>
            <a:r>
              <a:rPr lang="hu-HU" sz="2000" b="1" dirty="0" smtClean="0">
                <a:effectLst/>
              </a:rPr>
              <a:t>eltérései</a:t>
            </a:r>
          </a:p>
          <a:p>
            <a:pPr marL="18288" indent="0">
              <a:buNone/>
            </a:pPr>
            <a:endParaRPr lang="hu-HU" sz="2000" b="1" dirty="0">
              <a:effectLst/>
            </a:endParaRPr>
          </a:p>
          <a:p>
            <a:pPr lvl="0">
              <a:buFont typeface="Wingdings" panose="05000000000000000000" pitchFamily="2" charset="2"/>
              <a:buChar char="§"/>
            </a:pPr>
            <a:r>
              <a:rPr lang="hu-HU" sz="2000" dirty="0">
                <a:effectLst/>
              </a:rPr>
              <a:t>a boszorkányüldözésnek nincs etnikai vetülete, őket a kereszténység megtagadásával, elárulásával vádolják</a:t>
            </a:r>
          </a:p>
          <a:p>
            <a:pPr lvl="0">
              <a:buFont typeface="Wingdings" panose="05000000000000000000" pitchFamily="2" charset="2"/>
              <a:buChar char="§"/>
            </a:pPr>
            <a:r>
              <a:rPr lang="hu-HU" sz="2000" dirty="0">
                <a:effectLst/>
              </a:rPr>
              <a:t>a boszorkányok gyülekezése a boszorkányszombaton imaginárius, tudós szerzetesek által kreált esemény, a kannibalizmusvád esetében ténylegesen létező csoportokról van szó</a:t>
            </a:r>
          </a:p>
          <a:p>
            <a:pPr lvl="0">
              <a:buFont typeface="Wingdings" panose="05000000000000000000" pitchFamily="2" charset="2"/>
              <a:buChar char="§"/>
            </a:pPr>
            <a:r>
              <a:rPr lang="hu-HU" sz="2000" dirty="0">
                <a:effectLst/>
              </a:rPr>
              <a:t>a boszorkányszombatok orgiákba torkollnak, a </a:t>
            </a:r>
            <a:r>
              <a:rPr lang="hu-HU" sz="2000" dirty="0" err="1">
                <a:effectLst/>
              </a:rPr>
              <a:t>honti</a:t>
            </a:r>
            <a:r>
              <a:rPr lang="hu-HU" sz="2000" dirty="0">
                <a:effectLst/>
              </a:rPr>
              <a:t> per esetében is megjelenik az </a:t>
            </a:r>
            <a:r>
              <a:rPr lang="hu-HU" sz="2000" dirty="0" err="1">
                <a:effectLst/>
              </a:rPr>
              <a:t>incesztus</a:t>
            </a:r>
            <a:r>
              <a:rPr lang="hu-HU" sz="2000" dirty="0">
                <a:effectLst/>
              </a:rPr>
              <a:t> tabu megsértése, de ez nem kapcsolódik az emberevés vádjához közvetlenül</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19386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340768"/>
            <a:ext cx="8136904" cy="4032448"/>
          </a:xfrm>
        </p:spPr>
        <p:txBody>
          <a:bodyPr>
            <a:noAutofit/>
          </a:bodyPr>
          <a:lstStyle/>
          <a:p>
            <a:pPr marL="18288" indent="0" algn="just">
              <a:buNone/>
            </a:pPr>
            <a:r>
              <a:rPr lang="hu-HU" sz="2400" dirty="0">
                <a:effectLst/>
              </a:rPr>
              <a:t>Előadásom három szálon kíván a problémakör megértéséhez </a:t>
            </a:r>
            <a:r>
              <a:rPr lang="hu-HU" sz="2400" dirty="0" smtClean="0">
                <a:effectLst/>
              </a:rPr>
              <a:t>hozzájárulni.</a:t>
            </a:r>
          </a:p>
          <a:p>
            <a:pPr marL="18288" indent="0">
              <a:buNone/>
            </a:pPr>
            <a:r>
              <a:rPr lang="hu-HU" sz="2400" dirty="0" smtClean="0">
                <a:effectLst/>
              </a:rPr>
              <a:t>Elsőként </a:t>
            </a:r>
            <a:r>
              <a:rPr lang="hu-HU" sz="2400" dirty="0">
                <a:effectLst/>
              </a:rPr>
              <a:t>a cigányok emberevés vádjának három magyarországi példáját (a </a:t>
            </a:r>
            <a:r>
              <a:rPr lang="hu-HU" sz="2400" dirty="0" err="1">
                <a:effectLst/>
              </a:rPr>
              <a:t>honti</a:t>
            </a:r>
            <a:r>
              <a:rPr lang="hu-HU" sz="2400" dirty="0">
                <a:effectLst/>
              </a:rPr>
              <a:t>, a </a:t>
            </a:r>
            <a:r>
              <a:rPr lang="hu-HU" sz="2400" dirty="0" err="1">
                <a:effectLst/>
              </a:rPr>
              <a:t>dánosi</a:t>
            </a:r>
            <a:r>
              <a:rPr lang="hu-HU" sz="2400" dirty="0">
                <a:effectLst/>
              </a:rPr>
              <a:t> és a </a:t>
            </a:r>
            <a:r>
              <a:rPr lang="hu-HU" sz="2400" dirty="0" err="1">
                <a:effectLst/>
              </a:rPr>
              <a:t>szepsi</a:t>
            </a:r>
            <a:r>
              <a:rPr lang="hu-HU" sz="2400" dirty="0">
                <a:effectLst/>
              </a:rPr>
              <a:t> esetet) elemzem a vádaskodási </a:t>
            </a:r>
            <a:r>
              <a:rPr lang="hu-HU" sz="2400" dirty="0" smtClean="0">
                <a:effectLst/>
              </a:rPr>
              <a:t>mechanizmus </a:t>
            </a:r>
            <a:r>
              <a:rPr lang="hu-HU" sz="2400" dirty="0">
                <a:effectLst/>
              </a:rPr>
              <a:t>társadalomtörténeti </a:t>
            </a:r>
            <a:r>
              <a:rPr lang="hu-HU" sz="2400" dirty="0" smtClean="0">
                <a:effectLst/>
              </a:rPr>
              <a:t>összefüggésrendszerének </a:t>
            </a:r>
            <a:r>
              <a:rPr lang="hu-HU" sz="2400" dirty="0">
                <a:effectLst/>
              </a:rPr>
              <a:t>feltárása révén. </a:t>
            </a:r>
            <a:endParaRPr lang="hu-HU" sz="2400" dirty="0" smtClean="0">
              <a:effectLst/>
            </a:endParaRPr>
          </a:p>
          <a:p>
            <a:pPr marL="18288" indent="0">
              <a:buNone/>
            </a:pPr>
            <a:r>
              <a:rPr lang="hu-HU" sz="2400" dirty="0" smtClean="0">
                <a:effectLst/>
              </a:rPr>
              <a:t>Ezt </a:t>
            </a:r>
            <a:r>
              <a:rPr lang="hu-HU" sz="2400" dirty="0">
                <a:effectLst/>
              </a:rPr>
              <a:t>követően bemutatom azt, hogy a cigányokról szóló tudományos diskurzusban Heinrich </a:t>
            </a:r>
            <a:r>
              <a:rPr lang="hu-HU" sz="2400" dirty="0" err="1">
                <a:effectLst/>
              </a:rPr>
              <a:t>Grellmann</a:t>
            </a:r>
            <a:r>
              <a:rPr lang="hu-HU" sz="2400" dirty="0">
                <a:effectLst/>
              </a:rPr>
              <a:t> </a:t>
            </a:r>
            <a:r>
              <a:rPr lang="hu-HU" sz="2400" dirty="0" err="1">
                <a:effectLst/>
              </a:rPr>
              <a:t>Historische</a:t>
            </a:r>
            <a:r>
              <a:rPr lang="hu-HU" sz="2400" dirty="0">
                <a:effectLst/>
              </a:rPr>
              <a:t> </a:t>
            </a:r>
            <a:r>
              <a:rPr lang="hu-HU" sz="2400" dirty="0" err="1">
                <a:effectLst/>
              </a:rPr>
              <a:t>Versuch</a:t>
            </a:r>
            <a:r>
              <a:rPr lang="hu-HU" sz="2400" dirty="0">
                <a:effectLst/>
              </a:rPr>
              <a:t> </a:t>
            </a:r>
            <a:r>
              <a:rPr lang="hu-HU" sz="2400" dirty="0" err="1">
                <a:effectLst/>
              </a:rPr>
              <a:t>über</a:t>
            </a:r>
            <a:r>
              <a:rPr lang="hu-HU" sz="2400" dirty="0">
                <a:effectLst/>
              </a:rPr>
              <a:t> die </a:t>
            </a:r>
            <a:r>
              <a:rPr lang="hu-HU" sz="2400" dirty="0" err="1">
                <a:effectLst/>
              </a:rPr>
              <a:t>Zigeuner</a:t>
            </a:r>
            <a:r>
              <a:rPr lang="hu-HU" sz="2400" dirty="0">
                <a:effectLst/>
              </a:rPr>
              <a:t> című 1783-ban megjelent munkája milyen szerepet játszott a rájuk vonatkoztatott kannibalizmus vád elterjesztésében. </a:t>
            </a:r>
            <a:endParaRPr lang="hu-HU" sz="2400" dirty="0"/>
          </a:p>
        </p:txBody>
      </p:sp>
      <p:pic>
        <p:nvPicPr>
          <p:cNvPr id="4" name="Kép 3"/>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5"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6" name="Szövegdoboz 5"/>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204417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lgn="ctr">
              <a:buNone/>
            </a:pPr>
            <a:r>
              <a:rPr lang="hu-HU" sz="3200" b="1" dirty="0">
                <a:effectLst/>
              </a:rPr>
              <a:t>A vérvád és kannibalizmusvád </a:t>
            </a:r>
            <a:r>
              <a:rPr lang="hu-HU" sz="3200" b="1" dirty="0" smtClean="0">
                <a:effectLst/>
              </a:rPr>
              <a:t>hasonlóságai</a:t>
            </a:r>
          </a:p>
          <a:p>
            <a:pPr marL="18288" indent="0" algn="ctr">
              <a:buNone/>
            </a:pPr>
            <a:endParaRPr lang="hu-HU" sz="3200" b="1" dirty="0">
              <a:effectLst/>
            </a:endParaRPr>
          </a:p>
          <a:p>
            <a:pPr>
              <a:lnSpc>
                <a:spcPct val="150000"/>
              </a:lnSpc>
              <a:buFont typeface="Wingdings" panose="05000000000000000000" pitchFamily="2" charset="2"/>
              <a:buChar char="§"/>
            </a:pPr>
            <a:r>
              <a:rPr lang="hu-HU" sz="2800" dirty="0">
                <a:effectLst/>
              </a:rPr>
              <a:t>koncepciós perek</a:t>
            </a:r>
          </a:p>
          <a:p>
            <a:pPr>
              <a:lnSpc>
                <a:spcPct val="150000"/>
              </a:lnSpc>
              <a:buFont typeface="Wingdings" panose="05000000000000000000" pitchFamily="2" charset="2"/>
              <a:buChar char="§"/>
            </a:pPr>
            <a:r>
              <a:rPr lang="hu-HU" sz="2800" dirty="0">
                <a:effectLst/>
              </a:rPr>
              <a:t>a bűnbakképzést szolgálják</a:t>
            </a:r>
          </a:p>
          <a:p>
            <a:pPr>
              <a:lnSpc>
                <a:spcPct val="150000"/>
              </a:lnSpc>
              <a:buFont typeface="Wingdings" panose="05000000000000000000" pitchFamily="2" charset="2"/>
              <a:buChar char="§"/>
            </a:pPr>
            <a:r>
              <a:rPr lang="hu-HU" sz="2800" dirty="0">
                <a:effectLst/>
              </a:rPr>
              <a:t>a megvádolt csoport </a:t>
            </a:r>
            <a:r>
              <a:rPr lang="hu-HU" sz="2800" dirty="0" err="1">
                <a:effectLst/>
              </a:rPr>
              <a:t>démonizálását</a:t>
            </a:r>
            <a:r>
              <a:rPr lang="hu-HU" sz="2800" dirty="0">
                <a:effectLst/>
              </a:rPr>
              <a:t> szolgálják</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319212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000" b="1" dirty="0">
                <a:effectLst/>
              </a:rPr>
              <a:t>A vérvád és kannibalizmusvád </a:t>
            </a:r>
            <a:r>
              <a:rPr lang="hu-HU" sz="2000" b="1" dirty="0" smtClean="0">
                <a:effectLst/>
              </a:rPr>
              <a:t>eltérései</a:t>
            </a:r>
          </a:p>
          <a:p>
            <a:pPr marL="18288" indent="0">
              <a:buNone/>
            </a:pPr>
            <a:endParaRPr lang="hu-HU" sz="2000" b="1" dirty="0">
              <a:effectLst/>
            </a:endParaRPr>
          </a:p>
          <a:p>
            <a:pPr>
              <a:buFont typeface="Wingdings" panose="05000000000000000000" pitchFamily="2" charset="2"/>
              <a:buChar char="§"/>
            </a:pPr>
            <a:r>
              <a:rPr lang="hu-HU" sz="2000" dirty="0">
                <a:effectLst/>
              </a:rPr>
              <a:t>a vérvád esetek hosszú évszázadokon keresztül megjelennek, van mintázatuk, sajátos típusaik</a:t>
            </a:r>
          </a:p>
          <a:p>
            <a:pPr>
              <a:buFont typeface="Wingdings" panose="05000000000000000000" pitchFamily="2" charset="2"/>
              <a:buChar char="§"/>
            </a:pPr>
            <a:r>
              <a:rPr lang="hu-HU" sz="2000" dirty="0">
                <a:effectLst/>
              </a:rPr>
              <a:t>kannibalizmusvádnak nincs rituális jellege, míg ez a vérvád esetében elengedhetetlen tényező</a:t>
            </a:r>
          </a:p>
          <a:p>
            <a:pPr>
              <a:buFont typeface="Wingdings" panose="05000000000000000000" pitchFamily="2" charset="2"/>
              <a:buChar char="§"/>
            </a:pPr>
            <a:r>
              <a:rPr lang="hu-HU" sz="2000" dirty="0">
                <a:effectLst/>
              </a:rPr>
              <a:t>a vérvád eltérő vallási csoportok által gerjesztett, a kannibalizmusvád esetében etnikai vonatkozások a meghatározóak</a:t>
            </a:r>
          </a:p>
          <a:p>
            <a:pPr>
              <a:buFont typeface="Wingdings" panose="05000000000000000000" pitchFamily="2" charset="2"/>
              <a:buChar char="§"/>
            </a:pPr>
            <a:r>
              <a:rPr lang="hu-HU" sz="2000" dirty="0">
                <a:effectLst/>
              </a:rPr>
              <a:t>a vérvádak minden esetben a lokális társadalom részéről fogalmazódnak meg, míg a cigányokra vonatkoztatott kannibalizmusperekben önvádként jelennek meg a beismerő vallomás során, ezért is válik kulcskérdéssé az értelmezés során az önvádaskodás okainak feltárása</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61897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000" dirty="0">
                <a:effectLst/>
              </a:rPr>
              <a:t>A cigányokra vonatkozó kannibalizmusvád a zsidó vérvádtörténetekkel ellentétben nem válik állandósult sztereotípiává. A sporadikus felbukkanás azonban arra utal, látens jelenségként tovább él és bizonyos konfliktushelyzetekben újraaktivizálódik. A vádaskodási mechanizmus újramegjelenése tehát szituatív. A cigány-kannibalizmus archetipikus volta nem bizonyítható. Európában csak sporadikus előfordulású, újraaktivizálódására csak magyarországi példákat ismerünk. A cigányokra vonatkoztatott emberevés vád szituatív felbukkanása egyértelműen arra utal, hogy nem alakul ki tartós mintázata, már csak ezért sem sorolható a zsidókra vonatkoztatott vérvád esetekkel azonos kategóriába. A gyermekgyilkosság és a vérvád éppen úgy, ahogyan a kannibalizmus, a vérfertőzés, és a promiszkuitás egy előítéletes vádaskodási mechanizmus meghatározó elemei.</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572419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000" b="1" dirty="0">
                <a:effectLst/>
              </a:rPr>
              <a:t>A vérvád működési </a:t>
            </a:r>
            <a:r>
              <a:rPr lang="hu-HU" sz="2000" b="1" dirty="0" smtClean="0">
                <a:effectLst/>
              </a:rPr>
              <a:t>modellje</a:t>
            </a:r>
          </a:p>
          <a:p>
            <a:pPr marL="18288" indent="0">
              <a:buNone/>
            </a:pPr>
            <a:endParaRPr lang="hu-HU" sz="2000" dirty="0">
              <a:effectLst/>
            </a:endParaRPr>
          </a:p>
          <a:p>
            <a:pPr marL="18288" indent="0">
              <a:buNone/>
            </a:pPr>
            <a:r>
              <a:rPr lang="hu-HU" sz="2000" dirty="0" smtClean="0">
                <a:effectLst/>
              </a:rPr>
              <a:t>A </a:t>
            </a:r>
            <a:r>
              <a:rPr lang="hu-HU" sz="2000" dirty="0">
                <a:effectLst/>
              </a:rPr>
              <a:t>cigányokra vonatkoztatott kannibalizmusvád megértése során Kende Tamásnak az európai vérvádas esetekről szóló könyvében kialakított értelmezési kerete nagy segítségünkre van. (Kende 1995.) </a:t>
            </a:r>
            <a:endParaRPr lang="hu-HU" sz="2000" dirty="0" smtClean="0">
              <a:effectLst/>
            </a:endParaRPr>
          </a:p>
          <a:p>
            <a:pPr marL="18288" indent="0">
              <a:buNone/>
            </a:pPr>
            <a:r>
              <a:rPr lang="hu-HU" sz="2000" dirty="0" smtClean="0">
                <a:effectLst/>
              </a:rPr>
              <a:t>Kende </a:t>
            </a:r>
            <a:r>
              <a:rPr lang="hu-HU" sz="2000" dirty="0">
                <a:effectLst/>
              </a:rPr>
              <a:t>szerint az a Magyarországon és egész Kelet-Európában elterjedt népi hiedelem, mely szerint a cigányok magyar (vagy szlovák, román, stb.) gyermekeket rabolnak el, megölik őket és kolbászba darálják a testüket, szintén a vérvád kategóriájába tartozik. (Kende 1995. 34</a:t>
            </a:r>
            <a:r>
              <a:rPr lang="hu-HU" sz="2000" dirty="0" smtClean="0">
                <a:effectLst/>
              </a:rPr>
              <a:t>.)</a:t>
            </a:r>
            <a:endParaRPr lang="hu-HU" sz="20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368987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800" dirty="0">
                <a:effectLst/>
              </a:rPr>
              <a:t>Úgy véli, ez a széles körben elterjedt hiedelem a közvélemény, a társadalom többsége számára ismeretlen, tehát idegen közösséget vádol egy ősi, tudati konstansokból épülő szörnyű váddal, a gyermekgyilkossággal, és az emberevéssel. </a:t>
            </a:r>
            <a:r>
              <a:rPr lang="hu-HU" sz="2800" dirty="0" smtClean="0">
                <a:effectLst/>
              </a:rPr>
              <a:t/>
            </a:r>
            <a:br>
              <a:rPr lang="hu-HU" sz="2800" dirty="0" smtClean="0">
                <a:effectLst/>
              </a:rPr>
            </a:br>
            <a:r>
              <a:rPr lang="hu-HU" sz="2800" dirty="0" smtClean="0">
                <a:effectLst/>
              </a:rPr>
              <a:t>„</a:t>
            </a:r>
            <a:r>
              <a:rPr lang="hu-HU" sz="2800" dirty="0">
                <a:effectLst/>
              </a:rPr>
              <a:t>Bár ebben az esetben látszólag hiányzik a rituális mozzanat, ám az adott hiedelmet funkciója és formája mégis a vérvádhoz kapcsolja, hisz az említett, cigányellenes előítélet esetében is a gyűlölet </a:t>
            </a:r>
            <a:r>
              <a:rPr lang="hu-HU" sz="2800" dirty="0" err="1">
                <a:effectLst/>
              </a:rPr>
              <a:t>racionalizásáról</a:t>
            </a:r>
            <a:r>
              <a:rPr lang="hu-HU" sz="2800" dirty="0">
                <a:effectLst/>
              </a:rPr>
              <a:t> van szó.” </a:t>
            </a:r>
            <a:r>
              <a:rPr lang="hu-HU" sz="2800" dirty="0" smtClean="0">
                <a:effectLst/>
              </a:rPr>
              <a:t/>
            </a:r>
            <a:br>
              <a:rPr lang="hu-HU" sz="2800" dirty="0" smtClean="0">
                <a:effectLst/>
              </a:rPr>
            </a:br>
            <a:r>
              <a:rPr lang="hu-HU" sz="2800" dirty="0" smtClean="0">
                <a:effectLst/>
              </a:rPr>
              <a:t>(</a:t>
            </a:r>
            <a:r>
              <a:rPr lang="hu-HU" sz="2800" dirty="0">
                <a:effectLst/>
              </a:rPr>
              <a:t>Kende 1995. 34.) </a:t>
            </a:r>
            <a:endParaRPr lang="hu-HU" sz="2800" dirty="0" smtClean="0">
              <a:effectLst/>
            </a:endParaRPr>
          </a:p>
          <a:p>
            <a:endParaRPr lang="hu-HU" sz="28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545335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dirty="0">
                <a:effectLst/>
              </a:rPr>
              <a:t>Kende ennél is tovább megy, és azt vélelmezi, hogy a </a:t>
            </a:r>
            <a:r>
              <a:rPr lang="hu-HU" sz="2000" dirty="0" err="1">
                <a:effectLst/>
              </a:rPr>
              <a:t>honti</a:t>
            </a:r>
            <a:r>
              <a:rPr lang="hu-HU" sz="2000" dirty="0">
                <a:effectLst/>
              </a:rPr>
              <a:t> cigányok kannibalizmusára vonatkozó per szintén a vérvádak közé sorolható. Kende szerint a vérvád és a kannibalizmusvád az által hozható összefüggésbe, hogy mindkét vádaskodás esetében a váratlan tragédiák áldozatává váló emberek eltűnését külső erőknek, idegeneknek tulajdonítják, a vérvád esetekben a zsidóknak, a </a:t>
            </a:r>
            <a:r>
              <a:rPr lang="hu-HU" sz="2000" dirty="0" err="1">
                <a:effectLst/>
              </a:rPr>
              <a:t>honti</a:t>
            </a:r>
            <a:r>
              <a:rPr lang="hu-HU" sz="2000" dirty="0">
                <a:effectLst/>
              </a:rPr>
              <a:t> esetben a „minden tekintetben különös kóbor cigányok lesznek a baj okozói”. </a:t>
            </a:r>
            <a:endParaRPr lang="hu-HU" sz="2000" dirty="0" smtClean="0">
              <a:effectLst/>
            </a:endParaRPr>
          </a:p>
          <a:p>
            <a:pPr marL="18288" indent="0">
              <a:buNone/>
            </a:pPr>
            <a:r>
              <a:rPr lang="hu-HU" sz="2000" dirty="0" smtClean="0">
                <a:effectLst/>
              </a:rPr>
              <a:t>Arra </a:t>
            </a:r>
            <a:r>
              <a:rPr lang="hu-HU" sz="2000" dirty="0">
                <a:effectLst/>
              </a:rPr>
              <a:t>is utal, hogy a zsidóellenes vérvádak esetében is megfigyelhető, hogy egy-egy nagyobb eset hírére sok analóg vád keletkezik. Ez a motívum a </a:t>
            </a:r>
            <a:r>
              <a:rPr lang="hu-HU" sz="2000" dirty="0" err="1">
                <a:effectLst/>
              </a:rPr>
              <a:t>honti</a:t>
            </a:r>
            <a:r>
              <a:rPr lang="hu-HU" sz="2000" dirty="0">
                <a:effectLst/>
              </a:rPr>
              <a:t> emberevéssel vádolt cigányok esetében is megjelenik, miután a szomszédos Bars vármegyében hat férfit és tizenhét nőt – mindannyian cigányok voltak – végeztek ki, mivel emberevés bűnében bűnösnek találták őket. </a:t>
            </a:r>
            <a:r>
              <a:rPr lang="hu-HU" sz="2000" dirty="0" smtClean="0">
                <a:effectLst/>
              </a:rPr>
              <a:t/>
            </a:r>
            <a:br>
              <a:rPr lang="hu-HU" sz="2000" dirty="0" smtClean="0">
                <a:effectLst/>
              </a:rPr>
            </a:br>
            <a:r>
              <a:rPr lang="hu-HU" sz="2000" dirty="0" smtClean="0">
                <a:effectLst/>
              </a:rPr>
              <a:t>(</a:t>
            </a:r>
            <a:r>
              <a:rPr lang="hu-HU" sz="2000" dirty="0">
                <a:effectLst/>
              </a:rPr>
              <a:t>Kende 1995.34.)</a:t>
            </a:r>
          </a:p>
          <a:p>
            <a:endParaRPr lang="hu-HU" sz="20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068512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dirty="0">
                <a:effectLst/>
              </a:rPr>
              <a:t>Az újkori vérvádak történetét vizsgálva Kende, három állandó szintet vagy elemet különböztet meg, létrehozva ezzel a vérvádas esetek működési modelljét: </a:t>
            </a:r>
          </a:p>
          <a:p>
            <a:pPr marL="475488" indent="-457200">
              <a:buFont typeface="+mj-lt"/>
              <a:buAutoNum type="arabicPeriod"/>
            </a:pPr>
            <a:r>
              <a:rPr lang="hu-HU" sz="2000" dirty="0" smtClean="0">
                <a:effectLst/>
              </a:rPr>
              <a:t>Az </a:t>
            </a:r>
            <a:r>
              <a:rPr lang="hu-HU" sz="2000" dirty="0">
                <a:effectLst/>
              </a:rPr>
              <a:t>előítéletek, a tudatalatti félelmek szintje. Ez az a közösségi tudás, mely szerint bizonyos idegenek rituális gyilkosságot követnek, követhetnek el. Ez a passzív tudás általános és örök.  </a:t>
            </a:r>
          </a:p>
          <a:p>
            <a:pPr marL="475488" indent="-457200">
              <a:buFont typeface="+mj-lt"/>
              <a:buAutoNum type="arabicPeriod"/>
            </a:pPr>
            <a:r>
              <a:rPr lang="hu-HU" sz="2000" dirty="0" smtClean="0">
                <a:effectLst/>
              </a:rPr>
              <a:t>A </a:t>
            </a:r>
            <a:r>
              <a:rPr lang="hu-HU" sz="2000" dirty="0">
                <a:effectLst/>
              </a:rPr>
              <a:t>második elem egy bizonyos tömegpszichózis. Az esetek kitöréséhez, a tanúk "megvilágosodásához" szükséges egyfajta felfokozott lelkiállapot, miután a fenti tudás passzív. </a:t>
            </a:r>
          </a:p>
          <a:p>
            <a:pPr marL="475488" indent="-457200">
              <a:buFont typeface="+mj-lt"/>
              <a:buAutoNum type="arabicPeriod"/>
            </a:pPr>
            <a:r>
              <a:rPr lang="hu-HU" sz="2000" dirty="0" smtClean="0">
                <a:effectLst/>
              </a:rPr>
              <a:t>A </a:t>
            </a:r>
            <a:r>
              <a:rPr lang="hu-HU" sz="2000" dirty="0">
                <a:effectLst/>
              </a:rPr>
              <a:t>harmadik elem a rituális gyilkosságról s egyéb istentelen szokásokról szóló (ál-) tudományos irodalom. Ez a "</a:t>
            </a:r>
            <a:r>
              <a:rPr lang="hu-HU" sz="2000" dirty="0" err="1">
                <a:effectLst/>
              </a:rPr>
              <a:t>népkarakterológiai</a:t>
            </a:r>
            <a:r>
              <a:rPr lang="hu-HU" sz="2000" dirty="0">
                <a:effectLst/>
              </a:rPr>
              <a:t> szakirodalom" évszázados, sőt talán évezredes hagyományokra tekint vissza. (Kende 1995. 150.)</a:t>
            </a:r>
          </a:p>
          <a:p>
            <a:endParaRPr lang="hu-HU" sz="20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59352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a:effectLst/>
              </a:rPr>
              <a:t>Kende szerint a felsorolt három elem önmagában még nem elégséges ahhoz, hogy bármilyen előítélet kitörjön az első szintből és </a:t>
            </a:r>
            <a:r>
              <a:rPr lang="hu-HU" sz="2400" i="1" dirty="0">
                <a:effectLst/>
              </a:rPr>
              <a:t>üggyé</a:t>
            </a:r>
            <a:r>
              <a:rPr lang="hu-HU" sz="2400" dirty="0">
                <a:effectLst/>
              </a:rPr>
              <a:t> generálódjon, hiszen egy elem még hiányzik, épp az, mely aktivizálja, az említett felfokozott lelkiállapotot feltételezve - az első pontban említett - passzív, közösségi tudást. </a:t>
            </a:r>
            <a:endParaRPr lang="hu-HU" sz="2400" dirty="0" smtClean="0">
              <a:effectLst/>
            </a:endParaRPr>
          </a:p>
          <a:p>
            <a:pPr marL="18288" indent="0">
              <a:buNone/>
            </a:pPr>
            <a:r>
              <a:rPr lang="hu-HU" sz="2400" dirty="0" smtClean="0">
                <a:effectLst/>
              </a:rPr>
              <a:t>A </a:t>
            </a:r>
            <a:r>
              <a:rPr lang="hu-HU" sz="2400" dirty="0">
                <a:effectLst/>
              </a:rPr>
              <a:t>vérvádesetek (s bármilyen más analóg eset) (működési) mechanizmusa szempontjából pedig épp ez a hiányzó, aktivizáló elem a legfontosabb. (Kende 1995. 151.)</a:t>
            </a:r>
          </a:p>
          <a:p>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301600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1800" dirty="0">
                <a:effectLst/>
              </a:rPr>
              <a:t>Kende a vérvád ügyek létrejöttében a legfontosabb nélkülözhetetlen mozzanatnak - a dramatikus népi játék néprajzi irodalmából kölcsönözve - a </a:t>
            </a:r>
            <a:r>
              <a:rPr lang="hu-HU" sz="1800" i="1" dirty="0">
                <a:effectLst/>
              </a:rPr>
              <a:t>játékszervező</a:t>
            </a:r>
            <a:r>
              <a:rPr lang="hu-HU" sz="1800" dirty="0">
                <a:effectLst/>
              </a:rPr>
              <a:t> szerepét jelöli meg, mivel nélküle elképzelhetetlen a látensen meglevő tudás aktivizálódása. A játékszervező aktivizáló szerepén keresztül válik érthetővé ugyanis a vérvád intézményének működése. </a:t>
            </a:r>
            <a:endParaRPr lang="hu-HU" sz="1800" dirty="0" smtClean="0">
              <a:effectLst/>
            </a:endParaRPr>
          </a:p>
          <a:p>
            <a:pPr marL="18288" indent="0">
              <a:buNone/>
            </a:pPr>
            <a:r>
              <a:rPr lang="hu-HU" sz="1800" dirty="0" smtClean="0">
                <a:effectLst/>
              </a:rPr>
              <a:t>„</a:t>
            </a:r>
            <a:r>
              <a:rPr lang="hu-HU" sz="1800" dirty="0">
                <a:effectLst/>
              </a:rPr>
              <a:t>A játékszervezők legfontosabb közös tulajdonsága, hogy értelmiségiek. Ez pedig azért releváns, mert értelmiségi szerepéből adódóan ők vezetik be az aktuális vérvádesetekbe az általunk ’</a:t>
            </a:r>
            <a:r>
              <a:rPr lang="hu-HU" sz="1800" dirty="0" err="1">
                <a:effectLst/>
              </a:rPr>
              <a:t>tudományos</a:t>
            </a:r>
            <a:r>
              <a:rPr lang="hu-HU" sz="1800" dirty="0">
                <a:effectLst/>
              </a:rPr>
              <a:t>’- irodalminak nevezett elemet, mintegy megszemélyesítve azt. Ennek a tudásnak a birtoklása teszi lehetővé ugyanis a játékszervezői szerep betöltését. Az évszázados irodalmi hagyomány birtokában ’</a:t>
            </a:r>
            <a:r>
              <a:rPr lang="hu-HU" sz="1800" dirty="0" err="1">
                <a:effectLst/>
              </a:rPr>
              <a:t>segítik</a:t>
            </a:r>
            <a:r>
              <a:rPr lang="hu-HU" sz="1800" dirty="0">
                <a:effectLst/>
              </a:rPr>
              <a:t>’ az embereket tudatosan emlékezni, tanúskodni. Mintegy összekötik a vérvád már három szintjét.” (Kende 1995. 152.)</a:t>
            </a:r>
          </a:p>
          <a:p>
            <a:endParaRPr lang="hu-HU" sz="18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2302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kérdés az, hogy Kende a vérvádak működési modelljének koncepciója alkalmazható-e a cigányokra vonatkozó kannibalizmusvádak és a cigányok gyermekrablásának hiedelemtörténetei esetében is? </a:t>
            </a:r>
            <a:r>
              <a:rPr lang="hu-HU" sz="2400" dirty="0" smtClean="0">
                <a:effectLst/>
              </a:rPr>
              <a:t/>
            </a:r>
            <a:br>
              <a:rPr lang="hu-HU" sz="2400" dirty="0" smtClean="0">
                <a:effectLst/>
              </a:rPr>
            </a:br>
            <a:r>
              <a:rPr lang="hu-HU" sz="2400" dirty="0" smtClean="0">
                <a:effectLst/>
              </a:rPr>
              <a:t>Ez </a:t>
            </a:r>
            <a:r>
              <a:rPr lang="hu-HU" sz="2400" dirty="0">
                <a:effectLst/>
              </a:rPr>
              <a:t>utóbbi esetben a modell két szintje - a hiedelemvonatkozás és a tudományos művekben megfogalmazott vádaskodás - megtalálható. Azonban hiányzik a második elem, a passzív tudást esetté tevő felfokozott lélektani helyzet, a tömegpszichózis.  Miután nincs eset, az nem tud </a:t>
            </a:r>
            <a:r>
              <a:rPr lang="hu-HU" sz="2400" i="1" dirty="0">
                <a:effectLst/>
              </a:rPr>
              <a:t>üggyé</a:t>
            </a:r>
            <a:r>
              <a:rPr lang="hu-HU" sz="2400" dirty="0">
                <a:effectLst/>
              </a:rPr>
              <a:t> válni sem, ezáltal pedig fel sem vetődik a játékszervező megjelenése a folyamatban.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28214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340768"/>
            <a:ext cx="8136904" cy="4032448"/>
          </a:xfrm>
        </p:spPr>
        <p:txBody>
          <a:bodyPr>
            <a:noAutofit/>
          </a:bodyPr>
          <a:lstStyle/>
          <a:p>
            <a:pPr marL="18288" indent="0">
              <a:buNone/>
            </a:pPr>
            <a:r>
              <a:rPr lang="hu-HU" sz="2800" dirty="0">
                <a:effectLst/>
              </a:rPr>
              <a:t>A következő gondolatmenetben a cigányoknak tulajdonított emberevés-vád toposzát, a zsidók elleni vérvád, valamint a korai keresztényüldözés, az eretnekvadászat és a boszorkányüldözés kreált vádaskodási-sztereotípia rendszerével, az „előítélet folklórjával” vetem össze, az előítélet- kutatások fogalmi rendszerének felhasználásával</a:t>
            </a:r>
            <a:r>
              <a:rPr lang="hu-HU" sz="2800" dirty="0" smtClean="0">
                <a:effectLst/>
              </a:rPr>
              <a:t>.</a:t>
            </a:r>
            <a:endParaRPr lang="hu-HU" sz="2800" dirty="0">
              <a:effectLst/>
            </a:endParaRPr>
          </a:p>
        </p:txBody>
      </p:sp>
      <p:sp>
        <p:nvSpPr>
          <p:cNvPr id="3"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4" name="Szövegdoboz 3"/>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528896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a:effectLst/>
              </a:rPr>
              <a:t>Meglátásom szerint a cigányoknak tulajdonított gyermekrablás hiedelmében az esetté válását az akadályozza, hogy nincs rituális tartalom, ami a vérvádak esetében mindig jelen van. Ez egyértelmű akadályává válik a cigányok megvádolásának. Az emberevési vád esetében másként fest a dolog, mivel a Kende modelljében említett szintek megjelennek: mindig megtalálható a közvélemény érzelmi felfokozottsága, a hisztérikus hangulat is. Ezért ezek az esetek mindig üggyé válnak.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900319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340768"/>
            <a:ext cx="8136904" cy="4032448"/>
          </a:xfrm>
        </p:spPr>
        <p:txBody>
          <a:bodyPr>
            <a:noAutofit/>
          </a:bodyPr>
          <a:lstStyle/>
          <a:p>
            <a:pPr marL="18288" indent="0">
              <a:buNone/>
            </a:pPr>
            <a:r>
              <a:rPr lang="hu-HU" sz="2400" dirty="0">
                <a:effectLst/>
              </a:rPr>
              <a:t>A </a:t>
            </a:r>
            <a:r>
              <a:rPr lang="hu-HU" sz="2400" dirty="0" err="1">
                <a:effectLst/>
              </a:rPr>
              <a:t>honti</a:t>
            </a:r>
            <a:r>
              <a:rPr lang="hu-HU" sz="2400" dirty="0">
                <a:effectLst/>
              </a:rPr>
              <a:t> per esetében azt is feltételezhetjük, hogy a megyei alispán </a:t>
            </a:r>
            <a:r>
              <a:rPr lang="hu-HU" sz="2400" i="1" dirty="0">
                <a:effectLst/>
              </a:rPr>
              <a:t>játékszervezői</a:t>
            </a:r>
            <a:r>
              <a:rPr lang="hu-HU" sz="2400" dirty="0">
                <a:effectLst/>
              </a:rPr>
              <a:t> szerepet tölt be az események alakításában.  </a:t>
            </a:r>
            <a:endParaRPr lang="hu-HU" sz="2400" dirty="0" smtClean="0">
              <a:effectLst/>
            </a:endParaRPr>
          </a:p>
          <a:p>
            <a:pPr marL="18288" indent="0">
              <a:buNone/>
            </a:pPr>
            <a:r>
              <a:rPr lang="hu-HU" sz="2400" dirty="0" smtClean="0">
                <a:effectLst/>
              </a:rPr>
              <a:t>Gróf </a:t>
            </a:r>
            <a:r>
              <a:rPr lang="hu-HU" sz="2400" dirty="0" err="1">
                <a:effectLst/>
              </a:rPr>
              <a:t>Erdődy</a:t>
            </a:r>
            <a:r>
              <a:rPr lang="hu-HU" sz="2400" dirty="0">
                <a:effectLst/>
              </a:rPr>
              <a:t> József főispáni helytartó a megyei közgyűlés határozatát megváltoztatva elérte, hogy a rendkívüli eset ellenére a kivégzéseket azonnal végrehajtsák, amelyről előzetesen nem tájékoztatták a császárt, hiszen joggal tartott attól, hogy </a:t>
            </a:r>
            <a:r>
              <a:rPr lang="hu-HU" sz="2400" dirty="0" err="1">
                <a:effectLst/>
              </a:rPr>
              <a:t>II</a:t>
            </a:r>
            <a:r>
              <a:rPr lang="hu-HU" sz="2400" dirty="0">
                <a:effectLst/>
              </a:rPr>
              <a:t>. József nem engedélyezte volna a tömeges kivégzéseket, ez pedig jelentékenyen akadályozta volna a megyei hatóságok szándékait. Ez a másik két per esetében, miután a kannibalizmusvád nem kerül be a vádiratba, már nem így alakul</a:t>
            </a:r>
            <a:r>
              <a:rPr lang="hu-HU" sz="2400" dirty="0" smtClean="0">
                <a:effectLst/>
              </a:rPr>
              <a:t>. </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265911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b="1" dirty="0">
                <a:effectLst/>
              </a:rPr>
              <a:t>Önvád, mint </a:t>
            </a:r>
            <a:r>
              <a:rPr lang="hu-HU" sz="2000" b="1" dirty="0" err="1">
                <a:effectLst/>
              </a:rPr>
              <a:t>kimérikus</a:t>
            </a:r>
            <a:r>
              <a:rPr lang="hu-HU" sz="2000" b="1" dirty="0">
                <a:effectLst/>
              </a:rPr>
              <a:t> </a:t>
            </a:r>
            <a:r>
              <a:rPr lang="hu-HU" sz="2000" b="1" dirty="0" smtClean="0">
                <a:effectLst/>
              </a:rPr>
              <a:t>előítélet</a:t>
            </a:r>
          </a:p>
          <a:p>
            <a:pPr marL="18288" indent="0">
              <a:buNone/>
            </a:pPr>
            <a:endParaRPr lang="hu-HU" sz="2000" dirty="0">
              <a:effectLst/>
            </a:endParaRPr>
          </a:p>
          <a:p>
            <a:pPr marL="18288" indent="0">
              <a:buNone/>
            </a:pPr>
            <a:r>
              <a:rPr lang="hu-HU" sz="2000" dirty="0">
                <a:effectLst/>
              </a:rPr>
              <a:t>A cigányoknak tulajdonított </a:t>
            </a:r>
            <a:r>
              <a:rPr lang="hu-HU" sz="2000" dirty="0" err="1">
                <a:effectLst/>
              </a:rPr>
              <a:t>antropofágiavád</a:t>
            </a:r>
            <a:r>
              <a:rPr lang="hu-HU" sz="2000" dirty="0">
                <a:effectLst/>
              </a:rPr>
              <a:t> esetében a legfőbb különbség a zsidó vérvádakhoz képest az, hogy ezek a vádak soha nem kívülről jönnek. Egyik per esetében sincs a többségi társadalomhoz tartozó olyan tanú, aki a cigányok emberevésére vallana. Egyedülálló módon, mind a </a:t>
            </a:r>
            <a:r>
              <a:rPr lang="hu-HU" sz="2000" dirty="0" err="1">
                <a:effectLst/>
              </a:rPr>
              <a:t>honti</a:t>
            </a:r>
            <a:r>
              <a:rPr lang="hu-HU" sz="2000" dirty="0">
                <a:effectLst/>
              </a:rPr>
              <a:t>, mind a kassai per során a kannibalizmusvád önvád formájában jelenik meg. </a:t>
            </a:r>
            <a:r>
              <a:rPr lang="hu-HU" sz="2000" dirty="0" smtClean="0">
                <a:effectLst/>
              </a:rPr>
              <a:t/>
            </a:r>
            <a:br>
              <a:rPr lang="hu-HU" sz="2000" dirty="0" smtClean="0">
                <a:effectLst/>
              </a:rPr>
            </a:br>
            <a:r>
              <a:rPr lang="hu-HU" sz="2000" dirty="0" smtClean="0">
                <a:effectLst/>
              </a:rPr>
              <a:t>A </a:t>
            </a:r>
            <a:r>
              <a:rPr lang="hu-HU" sz="2000" dirty="0">
                <a:effectLst/>
              </a:rPr>
              <a:t>cigányok emberevésére vonatkozó előítélete a korábbi sztereotípiáknak és előítéletes gondolkodásnak egy teljesen más szintje. A legújabb előítélet-kutatások eredményei közelebb visznek bennünket a cigányok emberevésére vonatkozó vádaskodások megértéséhez.</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236648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b="1" dirty="0">
                <a:effectLst/>
              </a:rPr>
              <a:t>Önvád, mint </a:t>
            </a:r>
            <a:r>
              <a:rPr lang="hu-HU" sz="2000" b="1" dirty="0" err="1">
                <a:effectLst/>
              </a:rPr>
              <a:t>kimérikus</a:t>
            </a:r>
            <a:r>
              <a:rPr lang="hu-HU" sz="2000" b="1" dirty="0">
                <a:effectLst/>
              </a:rPr>
              <a:t> </a:t>
            </a:r>
            <a:r>
              <a:rPr lang="hu-HU" sz="2000" b="1" dirty="0" smtClean="0">
                <a:effectLst/>
              </a:rPr>
              <a:t>előítélet</a:t>
            </a:r>
          </a:p>
          <a:p>
            <a:pPr marL="18288" indent="0">
              <a:buNone/>
            </a:pPr>
            <a:endParaRPr lang="hu-HU" sz="2000" dirty="0">
              <a:effectLst/>
            </a:endParaRPr>
          </a:p>
          <a:p>
            <a:pPr marL="18288" indent="0">
              <a:buNone/>
            </a:pPr>
            <a:r>
              <a:rPr lang="hu-HU" sz="2000" dirty="0">
                <a:effectLst/>
              </a:rPr>
              <a:t>A cigányoknak tulajdonított </a:t>
            </a:r>
            <a:r>
              <a:rPr lang="hu-HU" sz="2000" dirty="0" err="1">
                <a:effectLst/>
              </a:rPr>
              <a:t>antropofágiavád</a:t>
            </a:r>
            <a:r>
              <a:rPr lang="hu-HU" sz="2000" dirty="0">
                <a:effectLst/>
              </a:rPr>
              <a:t> esetében a legfőbb különbség a zsidó vérvádakhoz képest az, hogy ezek a vádak soha nem kívülről jönnek. Egyik per esetében sincs a többségi társadalomhoz tartozó olyan tanú, aki a cigányok emberevésére vallana. Egyedülálló módon, mind a </a:t>
            </a:r>
            <a:r>
              <a:rPr lang="hu-HU" sz="2000" dirty="0" err="1">
                <a:effectLst/>
              </a:rPr>
              <a:t>honti</a:t>
            </a:r>
            <a:r>
              <a:rPr lang="hu-HU" sz="2000" dirty="0">
                <a:effectLst/>
              </a:rPr>
              <a:t>, mind a kassai per során a kannibalizmusvád önvád formájában jelenik meg. </a:t>
            </a:r>
            <a:r>
              <a:rPr lang="hu-HU" sz="2000" dirty="0" smtClean="0">
                <a:effectLst/>
              </a:rPr>
              <a:t/>
            </a:r>
            <a:br>
              <a:rPr lang="hu-HU" sz="2000" dirty="0" smtClean="0">
                <a:effectLst/>
              </a:rPr>
            </a:br>
            <a:r>
              <a:rPr lang="hu-HU" sz="2000" dirty="0" smtClean="0">
                <a:effectLst/>
              </a:rPr>
              <a:t>A </a:t>
            </a:r>
            <a:r>
              <a:rPr lang="hu-HU" sz="2000" dirty="0">
                <a:effectLst/>
              </a:rPr>
              <a:t>cigányok emberevésére vonatkozó előítélete a korábbi sztereotípiáknak és előítéletes gondolkodásnak egy teljesen más szintje. A legújabb előítélet-kutatások eredményei közelebb visznek bennünket a cigányok emberevésére vonatkozó vádaskodások megértéséhez.</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77206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800" dirty="0">
                <a:effectLst/>
              </a:rPr>
              <a:t>Ezek közül pedig </a:t>
            </a:r>
            <a:r>
              <a:rPr lang="hu-HU" sz="2800" dirty="0" err="1">
                <a:effectLst/>
              </a:rPr>
              <a:t>Gavin</a:t>
            </a:r>
            <a:r>
              <a:rPr lang="hu-HU" sz="2800" dirty="0">
                <a:effectLst/>
              </a:rPr>
              <a:t> </a:t>
            </a:r>
            <a:r>
              <a:rPr lang="hu-HU" sz="2800" dirty="0" err="1">
                <a:effectLst/>
              </a:rPr>
              <a:t>Langmuir</a:t>
            </a:r>
            <a:r>
              <a:rPr lang="hu-HU" sz="2800" dirty="0">
                <a:effectLst/>
              </a:rPr>
              <a:t> nevéhez fűződik az előítélet-kutatásban három olyan definíció megalkotása, amelyek a kisebbségekre vonatkozó állítások elkülönített tartalmi jellemzői alapján határozzák meg az előítéletesség fokozatait. </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42423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800" dirty="0">
                <a:effectLst/>
              </a:rPr>
              <a:t>„A külső csoportokra vonatkozó </a:t>
            </a:r>
            <a:r>
              <a:rPr lang="hu-HU" sz="2800" i="1" dirty="0">
                <a:effectLst/>
              </a:rPr>
              <a:t>realisztikus állítások </a:t>
            </a:r>
            <a:r>
              <a:rPr lang="hu-HU" sz="2800" dirty="0">
                <a:effectLst/>
              </a:rPr>
              <a:t>olyan kijelentések, amelyek felhasználják a külső csoportról rendelkezésre álló információkat, és a csoportok természetét, valamint a csoporttagságnak az egyénre gyakorolt hatását illetően ugyanazokon a feltételezéseken alapulnak, amelyek a saját csoport, a saját referencia csoportok és a saját csoporttagság megítélésére is szolgálnak.</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pic>
        <p:nvPicPr>
          <p:cNvPr id="4" name="Kép 3"/>
          <p:cNvPicPr/>
          <p:nvPr/>
        </p:nvPicPr>
        <p:blipFill>
          <a:blip r:embed="rId2">
            <a:extLst>
              <a:ext uri="{28A0092B-C50C-407E-A947-70E740481C1C}">
                <a14:useLocalDpi xmlns:a14="http://schemas.microsoft.com/office/drawing/2010/main" xmlns="" val="0"/>
              </a:ext>
            </a:extLst>
          </a:blip>
          <a:srcRect/>
          <a:stretch>
            <a:fillRect/>
          </a:stretch>
        </p:blipFill>
        <p:spPr bwMode="auto">
          <a:xfrm>
            <a:off x="8180784" y="5373216"/>
            <a:ext cx="836930" cy="1181100"/>
          </a:xfrm>
          <a:prstGeom prst="rect">
            <a:avLst/>
          </a:prstGeom>
          <a:noFill/>
          <a:ln>
            <a:noFill/>
          </a:ln>
        </p:spPr>
      </p:pic>
      <p:sp>
        <p:nvSpPr>
          <p:cNvPr id="5"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6" name="Szövegdoboz 5"/>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006642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a:effectLst/>
              </a:rPr>
              <a:t>Az </a:t>
            </a:r>
            <a:r>
              <a:rPr lang="hu-HU" sz="2400" i="1" dirty="0">
                <a:effectLst/>
              </a:rPr>
              <a:t>idegengyűlölő állítások</a:t>
            </a:r>
            <a:r>
              <a:rPr lang="hu-HU" sz="2400" dirty="0">
                <a:effectLst/>
              </a:rPr>
              <a:t> olyan kijelentések, amelyek nyelvtani szerkezetük révén társadalmilag fenyegető magatartást tulajdonítanak a külső csoportnak és minden tagjának, bár empirikusan és történetileg </a:t>
            </a:r>
            <a:r>
              <a:rPr lang="hu-HU" sz="2400" i="1" dirty="0">
                <a:effectLst/>
              </a:rPr>
              <a:t>a csoport tagjainak csak egy kisebbsége által mutatott viselkedésen alapul;</a:t>
            </a:r>
            <a:r>
              <a:rPr lang="hu-HU" sz="2400" dirty="0">
                <a:effectLst/>
              </a:rPr>
              <a:t> elhanyagolják a külső csoport egyéb, nem fenyegető tulajdonságait; és nem ismerik el, hogy ugyanúgy nagy különbségek vannak a külső csoportot alkotó egyének, mint a saját csoportot alkotó egyének között.</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081948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800" i="1" dirty="0">
                <a:effectLst/>
              </a:rPr>
              <a:t>A </a:t>
            </a:r>
            <a:r>
              <a:rPr lang="hu-HU" sz="2800" i="1" dirty="0" err="1">
                <a:effectLst/>
              </a:rPr>
              <a:t>kimérikus</a:t>
            </a:r>
            <a:r>
              <a:rPr lang="hu-HU" sz="2800" i="1" dirty="0">
                <a:effectLst/>
              </a:rPr>
              <a:t> állítások olyan kijelentések, amelyek nyelvtani szerkezetük révén teljes bizonysággal olyan jellemzőket tulajdonítanak a külső csoportnak és tagjainak, melyeket empirikusan soha nem figyeltek meg</a:t>
            </a:r>
            <a:r>
              <a:rPr lang="hu-HU" sz="2800" i="1" dirty="0" smtClean="0">
                <a:effectLst/>
              </a:rPr>
              <a:t>.</a:t>
            </a:r>
            <a:r>
              <a:rPr lang="hu-HU" sz="2800" b="1" dirty="0" smtClean="0">
                <a:effectLst/>
              </a:rPr>
              <a:t> </a:t>
            </a:r>
            <a:r>
              <a:rPr lang="hu-HU" sz="2800" dirty="0">
                <a:effectLst/>
              </a:rPr>
              <a:t>(</a:t>
            </a:r>
            <a:r>
              <a:rPr lang="hu-HU" sz="2800" dirty="0" err="1">
                <a:effectLst/>
              </a:rPr>
              <a:t>Langmuir</a:t>
            </a:r>
            <a:r>
              <a:rPr lang="hu-HU" sz="2800" dirty="0">
                <a:effectLst/>
              </a:rPr>
              <a:t> 1999.)</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654790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a:effectLst/>
              </a:rPr>
              <a:t>A </a:t>
            </a:r>
            <a:r>
              <a:rPr lang="hu-HU" sz="2400" dirty="0" err="1">
                <a:effectLst/>
              </a:rPr>
              <a:t>Langmuir</a:t>
            </a:r>
            <a:r>
              <a:rPr lang="hu-HU" sz="2400" dirty="0">
                <a:effectLst/>
              </a:rPr>
              <a:t> által kialakított három előítélet-típusból a </a:t>
            </a:r>
            <a:r>
              <a:rPr lang="hu-HU" sz="2400" dirty="0" err="1">
                <a:effectLst/>
              </a:rPr>
              <a:t>kimérikus</a:t>
            </a:r>
            <a:r>
              <a:rPr lang="hu-HU" sz="2400" dirty="0">
                <a:effectLst/>
              </a:rPr>
              <a:t> állítások jellemzője az, hogy nincs kapcsolata a valósággal, nem a külső csoport tagjaival kapcsolatos tapasztalatokon alapul, semminemű igazságmagjuk sincsen. Ilyen </a:t>
            </a:r>
            <a:r>
              <a:rPr lang="hu-HU" sz="2400" dirty="0" err="1">
                <a:effectLst/>
              </a:rPr>
              <a:t>kimérikus</a:t>
            </a:r>
            <a:r>
              <a:rPr lang="hu-HU" sz="2400" dirty="0">
                <a:effectLst/>
              </a:rPr>
              <a:t> állításra példa a zsidók által állítólag elkövetett rituális emberölések. Ezt a kijelentést nem lehet alátámasztani semmilyen bizonyítékkal, azonban a </a:t>
            </a:r>
            <a:r>
              <a:rPr lang="hu-HU" sz="2400" dirty="0" err="1">
                <a:effectLst/>
              </a:rPr>
              <a:t>kimérikus</a:t>
            </a:r>
            <a:r>
              <a:rPr lang="hu-HU" sz="2400" dirty="0">
                <a:effectLst/>
              </a:rPr>
              <a:t> állítások elfogadói ezeket mégis érvényesnek tartják, mégpedig a külső csoport valamennyi tagjára. (</a:t>
            </a:r>
            <a:r>
              <a:rPr lang="hu-HU" sz="2400" dirty="0" err="1">
                <a:effectLst/>
              </a:rPr>
              <a:t>Langmuir</a:t>
            </a:r>
            <a:r>
              <a:rPr lang="hu-HU" sz="2400" dirty="0">
                <a:effectLst/>
              </a:rPr>
              <a:t> 1999)</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692727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800" dirty="0">
                <a:effectLst/>
              </a:rPr>
              <a:t>Csepeli György, egy cigányokkal kapcsolatos előítéletekről szóló előadásában már 2008-ban felvetette, hogy a </a:t>
            </a:r>
            <a:r>
              <a:rPr lang="hu-HU" sz="2800" dirty="0" err="1">
                <a:effectLst/>
              </a:rPr>
              <a:t>honti</a:t>
            </a:r>
            <a:r>
              <a:rPr lang="hu-HU" sz="2800" dirty="0">
                <a:effectLst/>
              </a:rPr>
              <a:t> kannibalizmusvád alapja egy </a:t>
            </a:r>
            <a:r>
              <a:rPr lang="hu-HU" sz="2800" dirty="0" err="1">
                <a:effectLst/>
              </a:rPr>
              <a:t>kimérikus</a:t>
            </a:r>
            <a:r>
              <a:rPr lang="hu-HU" sz="2800" dirty="0">
                <a:effectLst/>
              </a:rPr>
              <a:t> cigányellenes előítélet volt, amely szerint a vádlottak „veszedelmes söpredékhez” tartoznak, „akik rablásból élnek és gyermekeiket is emberhússal táplálják. (Csepeli 2008.3</a:t>
            </a:r>
            <a:r>
              <a:rPr lang="hu-HU" sz="2800" dirty="0" smtClean="0">
                <a:effectLst/>
              </a:rPr>
              <a:t>.)</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82616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340768"/>
            <a:ext cx="8136904" cy="4032448"/>
          </a:xfrm>
        </p:spPr>
        <p:txBody>
          <a:bodyPr>
            <a:noAutofit/>
          </a:bodyPr>
          <a:lstStyle/>
          <a:p>
            <a:pPr marL="18288" lvl="0" indent="0">
              <a:buNone/>
            </a:pPr>
            <a:r>
              <a:rPr lang="hu-HU" sz="3600" b="1" dirty="0">
                <a:effectLst/>
              </a:rPr>
              <a:t>A </a:t>
            </a:r>
            <a:r>
              <a:rPr lang="hu-HU" sz="3600" b="1" dirty="0" err="1">
                <a:effectLst/>
              </a:rPr>
              <a:t>honti</a:t>
            </a:r>
            <a:r>
              <a:rPr lang="hu-HU" sz="3600" b="1" dirty="0">
                <a:effectLst/>
              </a:rPr>
              <a:t> per </a:t>
            </a:r>
          </a:p>
          <a:p>
            <a:pPr marL="18288" indent="0">
              <a:buNone/>
            </a:pPr>
            <a:endParaRPr lang="hu-HU" sz="2800" dirty="0" smtClean="0">
              <a:effectLst/>
            </a:endParaRPr>
          </a:p>
          <a:p>
            <a:pPr marL="18288" indent="0">
              <a:buNone/>
            </a:pPr>
            <a:r>
              <a:rPr lang="hu-HU" sz="2800" dirty="0" smtClean="0">
                <a:effectLst/>
              </a:rPr>
              <a:t>1782 </a:t>
            </a:r>
            <a:r>
              <a:rPr lang="hu-HU" sz="2800" dirty="0">
                <a:effectLst/>
              </a:rPr>
              <a:t>márciusában betörtek a </a:t>
            </a:r>
            <a:r>
              <a:rPr lang="hu-HU" sz="2800" dirty="0" err="1">
                <a:effectLst/>
              </a:rPr>
              <a:t>viszokai</a:t>
            </a:r>
            <a:r>
              <a:rPr lang="hu-HU" sz="2800" dirty="0">
                <a:effectLst/>
              </a:rPr>
              <a:t> mészárszékbe és a </a:t>
            </a:r>
            <a:r>
              <a:rPr lang="hu-HU" sz="2800" dirty="0" err="1">
                <a:effectLst/>
              </a:rPr>
              <a:t>felsőalmási</a:t>
            </a:r>
            <a:r>
              <a:rPr lang="hu-HU" sz="2800" dirty="0">
                <a:effectLst/>
              </a:rPr>
              <a:t> jegyző kamrájába. Hamarosan letartóztattak négy környékbeli cigányembert, akiket az elkövetéssel gyanúsítottak. Ők elismerték tettüket, és a kihallgatások során egy gyilkosság elkövetéséről is beismerő vallomást tettek. </a:t>
            </a:r>
            <a:endParaRPr lang="hu-HU" sz="2800" dirty="0"/>
          </a:p>
        </p:txBody>
      </p:sp>
      <p:sp>
        <p:nvSpPr>
          <p:cNvPr id="3"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4" name="Szövegdoboz 3"/>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2562905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800" dirty="0" smtClean="0">
                <a:effectLst/>
              </a:rPr>
              <a:t>Csepeli meglátása szerint csak gonosz képzelet van azokban az előítéletekben, amelyek a másik csoportot szürreális tulajdonságokkal ruházzák fel, s képtelenebbnél képtelenebb vádakkal illetik. Ezeknek a </a:t>
            </a:r>
            <a:r>
              <a:rPr lang="hu-HU" sz="2800" dirty="0" err="1" smtClean="0">
                <a:effectLst/>
              </a:rPr>
              <a:t>kimérikus</a:t>
            </a:r>
            <a:r>
              <a:rPr lang="hu-HU" sz="2800" dirty="0" smtClean="0">
                <a:effectLst/>
              </a:rPr>
              <a:t> előítéleteknek az funkciója, hogy az adott csoport tagjai egyszer s mindenkorra kívül kerüljenek az elfogadhatóság körein, s szimbolikusan előkészítsék fizikai kiirtásukat. (Csepeli 2008. 2-3.)</a:t>
            </a:r>
            <a:endParaRPr lang="hu-HU" sz="2400" dirty="0">
              <a:effectLst/>
            </a:endParaRP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583612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a:effectLst/>
              </a:rPr>
              <a:t>A </a:t>
            </a:r>
            <a:r>
              <a:rPr lang="hu-HU" sz="2400" dirty="0" err="1">
                <a:effectLst/>
              </a:rPr>
              <a:t>kimérikus</a:t>
            </a:r>
            <a:r>
              <a:rPr lang="hu-HU" sz="2400" dirty="0">
                <a:effectLst/>
              </a:rPr>
              <a:t> képzelgéseknek már semmi közük a másik csoport megjelenésének bármilyen értelemben vett realitásához. Ezzel a felfogással párhuzamba állítható William </a:t>
            </a:r>
            <a:r>
              <a:rPr lang="hu-HU" sz="2400" dirty="0" err="1">
                <a:effectLst/>
              </a:rPr>
              <a:t>Arens</a:t>
            </a:r>
            <a:r>
              <a:rPr lang="hu-HU" sz="2400" dirty="0">
                <a:effectLst/>
              </a:rPr>
              <a:t> teóriájára a kannibalizmus vádjáról, amelyet eszköznek tekint az elhatárolásra, az erkölcsi </a:t>
            </a:r>
            <a:r>
              <a:rPr lang="hu-HU" sz="2400" dirty="0" err="1">
                <a:effectLst/>
              </a:rPr>
              <a:t>alacsonyabbrendűség</a:t>
            </a:r>
            <a:r>
              <a:rPr lang="hu-HU" sz="2400" dirty="0">
                <a:effectLst/>
              </a:rPr>
              <a:t> és a mentális aberráció bizonyítására, a „nem emberként” történő meghatározásra. </a:t>
            </a:r>
            <a:r>
              <a:rPr lang="hu-HU" sz="2400" dirty="0" smtClean="0">
                <a:effectLst/>
              </a:rPr>
              <a:t/>
            </a:r>
            <a:br>
              <a:rPr lang="hu-HU" sz="2400" dirty="0" smtClean="0">
                <a:effectLst/>
              </a:rPr>
            </a:br>
            <a:r>
              <a:rPr lang="hu-HU" sz="2400" dirty="0" smtClean="0">
                <a:effectLst/>
              </a:rPr>
              <a:t>(</a:t>
            </a:r>
            <a:r>
              <a:rPr lang="hu-HU" sz="2400" dirty="0" err="1">
                <a:effectLst/>
              </a:rPr>
              <a:t>Arens</a:t>
            </a:r>
            <a:r>
              <a:rPr lang="hu-HU" sz="2400" dirty="0">
                <a:effectLst/>
              </a:rPr>
              <a:t> 1979. és Nagy 2009. 33) </a:t>
            </a:r>
            <a:r>
              <a:rPr lang="hu-HU" sz="2400" dirty="0" smtClean="0">
                <a:effectLst/>
              </a:rPr>
              <a:t/>
            </a:r>
            <a:br>
              <a:rPr lang="hu-HU" sz="2400" dirty="0" smtClean="0">
                <a:effectLst/>
              </a:rPr>
            </a:br>
            <a:r>
              <a:rPr lang="hu-HU" sz="2400" dirty="0" smtClean="0">
                <a:effectLst/>
              </a:rPr>
              <a:t>Az </a:t>
            </a:r>
            <a:r>
              <a:rPr lang="hu-HU" sz="2400" dirty="0">
                <a:effectLst/>
              </a:rPr>
              <a:t>előítéletnek ez a típusa azonban nemcsak zsidók és cigányok </a:t>
            </a:r>
            <a:r>
              <a:rPr lang="hu-HU" sz="2400" dirty="0" err="1">
                <a:effectLst/>
              </a:rPr>
              <a:t>stigmatizálása</a:t>
            </a:r>
            <a:r>
              <a:rPr lang="hu-HU" sz="2400" dirty="0">
                <a:effectLst/>
              </a:rPr>
              <a:t> alkalmas.</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803116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dirty="0">
                <a:effectLst/>
              </a:rPr>
              <a:t>Az idegen etnikai csoportokon túl </a:t>
            </a:r>
            <a:r>
              <a:rPr lang="hu-HU" sz="2000" dirty="0" err="1">
                <a:effectLst/>
              </a:rPr>
              <a:t>kimérikus</a:t>
            </a:r>
            <a:r>
              <a:rPr lang="hu-HU" sz="2000" dirty="0">
                <a:effectLst/>
              </a:rPr>
              <a:t> előítéleteket fedezhetünk fel a középkori eretnek- és boszorkányüldözések során megfogalmazott orgia, vérfertőzés és gyermekgyilkosság vádakban (</a:t>
            </a:r>
            <a:r>
              <a:rPr lang="hu-HU" sz="2000" dirty="0" err="1">
                <a:effectLst/>
              </a:rPr>
              <a:t>Klaniczay</a:t>
            </a:r>
            <a:r>
              <a:rPr lang="hu-HU" sz="2000" dirty="0">
                <a:effectLst/>
              </a:rPr>
              <a:t> 1982) éppen úgy, ahogyan a reformáció idején a szembenálló katolikusok és protestánsok egymásról kialakított negatív sztereotípiáiban is. Ezekben ugyanis is állandóan felbukkantak a zsidók esetében gyakran fellelhető sztereotípiák elemei: istenkáromlók, szentségtörők, megrontók, a sátán szövetségesei, s ami szempontunkból különösen fontos: gyermekgyilkosok és kannibálok. </a:t>
            </a:r>
            <a:r>
              <a:rPr lang="hu-HU" sz="2000" dirty="0" smtClean="0">
                <a:effectLst/>
              </a:rPr>
              <a:t/>
            </a:r>
            <a:br>
              <a:rPr lang="hu-HU" sz="2000" dirty="0" smtClean="0">
                <a:effectLst/>
              </a:rPr>
            </a:br>
            <a:r>
              <a:rPr lang="hu-HU" sz="2000" dirty="0" smtClean="0">
                <a:effectLst/>
              </a:rPr>
              <a:t>(</a:t>
            </a:r>
            <a:r>
              <a:rPr lang="hu-HU" sz="2000" dirty="0" err="1">
                <a:effectLst/>
              </a:rPr>
              <a:t>Burke</a:t>
            </a:r>
            <a:r>
              <a:rPr lang="hu-HU" sz="2000" dirty="0">
                <a:effectLst/>
              </a:rPr>
              <a:t> 1990. 200-202.) </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056610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400" dirty="0" err="1">
                <a:effectLst/>
              </a:rPr>
              <a:t>Klaniczay</a:t>
            </a:r>
            <a:r>
              <a:rPr lang="hu-HU" sz="2400" dirty="0">
                <a:effectLst/>
              </a:rPr>
              <a:t> Gábor (1982:76) az orgiavád toposzának elemzése során arról ír, hogy az előítélet folklórja makacsul tovább él. Ezek a vádaskodások koncipiálnak egy zárt ellenséges csoportot, amelyről feltételezik, hogy titkos helyeken összejöveteleket tartanak, ahol mindenféle borzalmas dolgokat művelnek. Ennek a sztereotípiarendszernek az alábbiak a legfontosabb vádjai: éjszakai titkos összejövetelek, orgiaszerű elemekkel, gyermekgyilkossággal.</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37867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000" dirty="0">
                <a:effectLst/>
              </a:rPr>
              <a:t>Ezek a forgalmazott történetek minden esetben kitalációk, konstrukciók, a bűnbakképzés elemei. A normasértés és obszcenitás összekapcsolódik, a legsúlyosabb bűn a szexuális perverzió, a </a:t>
            </a:r>
            <a:r>
              <a:rPr lang="hu-HU" sz="2000" dirty="0" err="1">
                <a:effectLst/>
              </a:rPr>
              <a:t>promiszkuis</a:t>
            </a:r>
            <a:r>
              <a:rPr lang="hu-HU" sz="2000" dirty="0">
                <a:effectLst/>
              </a:rPr>
              <a:t> jelleg, vérfertőzés, a </a:t>
            </a:r>
            <a:r>
              <a:rPr lang="hu-HU" sz="2000" dirty="0" smtClean="0">
                <a:effectLst/>
              </a:rPr>
              <a:t>homo-szexualitás</a:t>
            </a:r>
            <a:r>
              <a:rPr lang="hu-HU" sz="2000" dirty="0">
                <a:effectLst/>
              </a:rPr>
              <a:t>. </a:t>
            </a:r>
            <a:r>
              <a:rPr lang="hu-HU" sz="2000" dirty="0" smtClean="0">
                <a:effectLst/>
              </a:rPr>
              <a:t>Az </a:t>
            </a:r>
            <a:r>
              <a:rPr lang="hu-HU" sz="2000" dirty="0">
                <a:effectLst/>
              </a:rPr>
              <a:t>emberi viselkedésnek azokat a dimenzióit jelenítik meg ezekben a történetekben, amelynek megsértése elfogadhatatlan. </a:t>
            </a:r>
            <a:r>
              <a:rPr lang="hu-HU" sz="2000" dirty="0" smtClean="0">
                <a:effectLst/>
              </a:rPr>
              <a:t/>
            </a:r>
            <a:br>
              <a:rPr lang="hu-HU" sz="2000" dirty="0" smtClean="0">
                <a:effectLst/>
              </a:rPr>
            </a:br>
            <a:r>
              <a:rPr lang="hu-HU" sz="2000" dirty="0" smtClean="0">
                <a:effectLst/>
              </a:rPr>
              <a:t>Az </a:t>
            </a:r>
            <a:r>
              <a:rPr lang="hu-HU" sz="2000" dirty="0">
                <a:effectLst/>
              </a:rPr>
              <a:t>ellenséges, saját életvilágra veszélyesnek tekintett csoportot a vádaskodások révén, a nem emberi dimenzióba utalják, amely lehetővé teszi, hogy a velük való bánásmód esetében ne tartsák be az emberi csoportokkal szemben erkölcsi szempontból előírt eljárásokat.</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702244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628800"/>
            <a:ext cx="8136904" cy="4032448"/>
          </a:xfrm>
        </p:spPr>
        <p:txBody>
          <a:bodyPr>
            <a:noAutofit/>
          </a:bodyPr>
          <a:lstStyle/>
          <a:p>
            <a:pPr marL="18288" indent="0">
              <a:buNone/>
            </a:pPr>
            <a:r>
              <a:rPr lang="hu-HU" sz="2200" dirty="0">
                <a:effectLst/>
              </a:rPr>
              <a:t>Az alábbiakban a kemencei pert elemezve kívánom igazolni azt, hogy az emberevés vádja mögött tudatosan működtetett </a:t>
            </a:r>
            <a:r>
              <a:rPr lang="hu-HU" sz="2200" dirty="0" err="1">
                <a:effectLst/>
              </a:rPr>
              <a:t>kimérikus</a:t>
            </a:r>
            <a:r>
              <a:rPr lang="hu-HU" sz="2200" dirty="0">
                <a:effectLst/>
              </a:rPr>
              <a:t> előítéleteket találunk. A pert elemző kutatók egyöntetű véleménye, hogy az érintettek „emberevéssel” való megvádolása minden alapot nélkülöz, Vajna egyenesen </a:t>
            </a:r>
            <a:r>
              <a:rPr lang="hu-HU" sz="2200" dirty="0" err="1">
                <a:effectLst/>
              </a:rPr>
              <a:t>Justiz-Mord-ról</a:t>
            </a:r>
            <a:r>
              <a:rPr lang="hu-HU" sz="2200" dirty="0">
                <a:effectLst/>
              </a:rPr>
              <a:t>, ártatlanokon végrehajtott törvényes gyilkosságról beszél. (Vajna 1907. 127.) Mezey rámutat, hogy a peranyag tanulmányozásából kiolvasható, hogy miután ügy lett az esetből, egyre határozottabb karaktert nyert a vallottak etnikai hovatartozásával szembeni előítéletes érvelés.</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304604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412776"/>
            <a:ext cx="8136904" cy="4032448"/>
          </a:xfrm>
        </p:spPr>
        <p:txBody>
          <a:bodyPr>
            <a:noAutofit/>
          </a:bodyPr>
          <a:lstStyle/>
          <a:p>
            <a:pPr marL="18288" indent="0">
              <a:buNone/>
            </a:pPr>
            <a:r>
              <a:rPr lang="hu-HU" sz="2400" dirty="0">
                <a:effectLst/>
              </a:rPr>
              <a:t>Míg a kihallgatási jegyzőkönyvekben vagy az ítéletben magában is mellékes jelentőségű a fogva tartottak cigány mivolta, 1772 augusztusában (pár hónappal a tárgyalások kezdetét követően) már mind jellemzőbbé válik az indoklásokban az elkövetők származására történő hivatkozás. Ez azzal hozható összefüggésbe, hogy az emberevés vádjának beismerése a vizsgálati szakasz utolsó fázisában történik csak meg. 1772 augusztus 10-én pedig az ügyről beszámoló feliratban a megye már határozottan fogalmaz: a kínvallatást egy „veszedelmes söpredék” ellenében igényelte, „mely a gyermekeket a rablásból és emberhússal táplálja”.(Mezey 2008:35)</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211982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412776"/>
            <a:ext cx="8136904" cy="4032448"/>
          </a:xfrm>
        </p:spPr>
        <p:txBody>
          <a:bodyPr>
            <a:noAutofit/>
          </a:bodyPr>
          <a:lstStyle/>
          <a:p>
            <a:pPr marL="18288" indent="0">
              <a:buNone/>
            </a:pPr>
            <a:r>
              <a:rPr lang="hu-HU" sz="2400" dirty="0">
                <a:effectLst/>
              </a:rPr>
              <a:t>A </a:t>
            </a:r>
            <a:r>
              <a:rPr lang="hu-HU" sz="2400" dirty="0" err="1">
                <a:effectLst/>
              </a:rPr>
              <a:t>honti</a:t>
            </a:r>
            <a:r>
              <a:rPr lang="hu-HU" sz="2400" dirty="0">
                <a:effectLst/>
              </a:rPr>
              <a:t> pert Mezey a cigányok magyarországi történelmének legnagyobb koncepciós perének tartja, „mely alapját képezte a Helytartótanács kebelében alakot öltő, a magyarországi cigányok „megrendszabályozását” célzó </a:t>
            </a:r>
            <a:r>
              <a:rPr lang="hu-HU" sz="2400" dirty="0" smtClean="0">
                <a:effectLst/>
              </a:rPr>
              <a:t>intézkedés-sorozatnak</a:t>
            </a:r>
            <a:r>
              <a:rPr lang="hu-HU" sz="2400" dirty="0">
                <a:effectLst/>
              </a:rPr>
              <a:t>.” (Mezey 2008:35) </a:t>
            </a:r>
            <a:r>
              <a:rPr lang="hu-HU" sz="2400" dirty="0" smtClean="0">
                <a:effectLst/>
              </a:rPr>
              <a:t/>
            </a:r>
            <a:br>
              <a:rPr lang="hu-HU" sz="2400" dirty="0" smtClean="0">
                <a:effectLst/>
              </a:rPr>
            </a:br>
            <a:r>
              <a:rPr lang="hu-HU" sz="2400" dirty="0" smtClean="0">
                <a:effectLst/>
              </a:rPr>
              <a:t>Így </a:t>
            </a:r>
            <a:r>
              <a:rPr lang="hu-HU" sz="2400" dirty="0">
                <a:effectLst/>
              </a:rPr>
              <a:t>formálódhatott át a két betörés ügyében kezdett vizsgálat haramiabandák ellen indított perré, majd szélesedhetett a cigányok elleni előítéletes fellépéssé. (Mezey 2008:36) Az „emberevő cigányok” históriája kiváló hivatkozási alapjává vált a felerősödő cigány-ellenes fellépéseknek.</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878179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9552" y="1412776"/>
            <a:ext cx="8136904" cy="4032448"/>
          </a:xfrm>
        </p:spPr>
        <p:txBody>
          <a:bodyPr>
            <a:noAutofit/>
          </a:bodyPr>
          <a:lstStyle/>
          <a:p>
            <a:pPr marL="18288" indent="0">
              <a:buNone/>
            </a:pPr>
            <a:r>
              <a:rPr lang="hu-HU" sz="2400" dirty="0">
                <a:effectLst/>
              </a:rPr>
              <a:t>A </a:t>
            </a:r>
            <a:r>
              <a:rPr lang="hu-HU" sz="2400" dirty="0" err="1">
                <a:effectLst/>
              </a:rPr>
              <a:t>honti</a:t>
            </a:r>
            <a:r>
              <a:rPr lang="hu-HU" sz="2400" dirty="0">
                <a:effectLst/>
              </a:rPr>
              <a:t> perben megfigyelhető hatalmi játszmák arra utalnak, hogy a megye határozottan szembeszegül az uralkodó által képviselt cigánypolitikával. A császárral és a Helytartótanáccsal folytatott levelezésből válik nyilvánvalóvá, hogy a megyei adminisztráció helyteleníti az uralkodó cigányokkal kapcsolatos intézkedéseit. Azokat a Nyugat-Európában alkalmazott drasztikus eljárásokat követelik, amelyek sikeresen megoldották a cigányok és a többségi társadalom tagjai között kialakult konfliktushelyzeteket. A cigány vádlottak „emberevést” beismerő vallomása nélkül nehezebb helyzetben lettek volna a császárral folytatott küzdelemben.</a:t>
            </a:r>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961751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43608" y="1412776"/>
            <a:ext cx="4419600" cy="1440160"/>
          </a:xfrm>
        </p:spPr>
        <p:txBody>
          <a:bodyPr/>
          <a:lstStyle/>
          <a:p>
            <a:r>
              <a:rPr lang="hu-HU" dirty="0" smtClean="0"/>
              <a:t>KÖSZÖNÖM </a:t>
            </a:r>
            <a:br>
              <a:rPr lang="hu-HU" dirty="0" smtClean="0"/>
            </a:br>
            <a:r>
              <a:rPr lang="hu-HU" dirty="0" smtClean="0"/>
              <a:t>A FIGYELMET!</a:t>
            </a:r>
            <a:endParaRPr lang="hu-HU" dirty="0"/>
          </a:p>
        </p:txBody>
      </p:sp>
      <p:pic>
        <p:nvPicPr>
          <p:cNvPr id="3" name="Kép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80312" y="476672"/>
            <a:ext cx="1222851" cy="1219235"/>
          </a:xfrm>
          <a:prstGeom prst="rect">
            <a:avLst/>
          </a:prstGeom>
        </p:spPr>
      </p:pic>
    </p:spTree>
    <p:extLst>
      <p:ext uri="{BB962C8B-B14F-4D97-AF65-F5344CB8AC3E}">
        <p14:creationId xmlns:p14="http://schemas.microsoft.com/office/powerpoint/2010/main" xmlns="" val="3765528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844824"/>
            <a:ext cx="8136904" cy="4032448"/>
          </a:xfrm>
        </p:spPr>
        <p:txBody>
          <a:bodyPr>
            <a:noAutofit/>
          </a:bodyPr>
          <a:lstStyle/>
          <a:p>
            <a:pPr marL="18288" lvl="0" indent="0">
              <a:buNone/>
            </a:pPr>
            <a:r>
              <a:rPr lang="hu-HU" sz="2400" dirty="0" smtClean="0">
                <a:effectLst/>
              </a:rPr>
              <a:t>Majd </a:t>
            </a:r>
            <a:r>
              <a:rPr lang="hu-HU" sz="2400" dirty="0">
                <a:effectLst/>
              </a:rPr>
              <a:t>a vádlottak a vallatások során egyre több gyilkosság elkövetését ismerték el. A hatóságok kiterjesztették a vizsgálatot és innentől már „bandák” ellen nyomoztak. Egyre több gyilkosság vádja merült fel. A vallomásokban azonban nem voltak pontos adatok az áldozatokról és a holttestek sem voltak fellelhetők. A jelentéktelen lopási kísérletként induló nyomozásban azonban fordulat következett be: az egyik vádlott arra a kérdésre, de hova tűntek a megölt személyek meggyötörten azt válaszolta: „Hát, megettük”. </a:t>
            </a:r>
            <a:endParaRPr lang="hu-HU" sz="2400" dirty="0"/>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394290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340768"/>
            <a:ext cx="8136904" cy="4032448"/>
          </a:xfrm>
        </p:spPr>
        <p:txBody>
          <a:bodyPr>
            <a:noAutofit/>
          </a:bodyPr>
          <a:lstStyle/>
          <a:p>
            <a:pPr marL="18288" lvl="0" indent="0">
              <a:buNone/>
            </a:pPr>
            <a:r>
              <a:rPr lang="hu-HU" sz="2800" dirty="0" smtClean="0">
                <a:effectLst/>
              </a:rPr>
              <a:t>A </a:t>
            </a:r>
            <a:r>
              <a:rPr lang="hu-HU" sz="2800" dirty="0">
                <a:effectLst/>
              </a:rPr>
              <a:t>vizsgálótiszt hitelt adott szavainak és néhány napon belül a már több mint száz megvádolt személyből 83 bevallotta az emberevés tettét és színes történetekben vallották be, hogy a rablógyilkosságokat követően hogyan fogyasztották el közös lakomákon áldozataikat. 1782 augusztus 10-én a Hont megyei Kemencén 41, gyilkosságban és emberevésben bűnösnek ítélt személyt ítéltek halálra, s az ítéletet hamarosan végre is hajtották.</a:t>
            </a:r>
            <a:r>
              <a:rPr lang="hu-HU" sz="2800" dirty="0" smtClean="0">
                <a:effectLst/>
              </a:rPr>
              <a:t> </a:t>
            </a:r>
            <a:endParaRPr lang="hu-HU" sz="2800" dirty="0"/>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405074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340768"/>
            <a:ext cx="8136904" cy="4032448"/>
          </a:xfrm>
        </p:spPr>
        <p:txBody>
          <a:bodyPr>
            <a:noAutofit/>
          </a:bodyPr>
          <a:lstStyle/>
          <a:p>
            <a:pPr marL="18288" lvl="0" indent="0">
              <a:buNone/>
            </a:pPr>
            <a:r>
              <a:rPr lang="hu-HU" sz="2400" b="1" dirty="0">
                <a:effectLst/>
              </a:rPr>
              <a:t>A </a:t>
            </a:r>
            <a:r>
              <a:rPr lang="hu-HU" sz="2400" b="1" dirty="0" err="1">
                <a:effectLst/>
              </a:rPr>
              <a:t>dánosi</a:t>
            </a:r>
            <a:r>
              <a:rPr lang="hu-HU" sz="2400" b="1" dirty="0">
                <a:effectLst/>
              </a:rPr>
              <a:t> </a:t>
            </a:r>
            <a:r>
              <a:rPr lang="hu-HU" sz="2400" b="1" dirty="0" smtClean="0">
                <a:effectLst/>
              </a:rPr>
              <a:t>per</a:t>
            </a:r>
          </a:p>
          <a:p>
            <a:pPr marL="18288" lvl="0" indent="0">
              <a:buNone/>
            </a:pPr>
            <a:endParaRPr lang="hu-HU" sz="2400" dirty="0">
              <a:effectLst/>
            </a:endParaRPr>
          </a:p>
          <a:p>
            <a:pPr marL="18288" indent="0">
              <a:buNone/>
            </a:pPr>
            <a:r>
              <a:rPr lang="hu-HU" sz="2400" dirty="0">
                <a:effectLst/>
              </a:rPr>
              <a:t>1907-ben a Pest megyei Dános mellett meggyilkolták egy útszéli csárda tulajdonosát, családját, valamint egy véletlenül arra járó fuvarost. Az 1907. július 19-ről 20-ára virradó éjjel elkövetett </a:t>
            </a:r>
            <a:r>
              <a:rPr lang="hu-HU" sz="2400" dirty="0" err="1">
                <a:effectLst/>
              </a:rPr>
              <a:t>dánospusztai</a:t>
            </a:r>
            <a:r>
              <a:rPr lang="hu-HU" sz="2400" dirty="0">
                <a:effectLst/>
              </a:rPr>
              <a:t> négyes rablógyilkosság – melynek során az egyik 17 éves áldozatot meggyilkolása előtt meg is erőszakolták az ismeretlen tettesek – rendkívüli módon felzaklatta az ország közvéleményét</a:t>
            </a:r>
            <a:r>
              <a:rPr lang="hu-HU" sz="2400" dirty="0" smtClean="0">
                <a:effectLst/>
              </a:rPr>
              <a:t>. </a:t>
            </a:r>
            <a:endParaRPr lang="hu-HU" sz="2400" dirty="0"/>
          </a:p>
        </p:txBody>
      </p:sp>
      <p:pic>
        <p:nvPicPr>
          <p:cNvPr id="3" name="Kép 2"/>
          <p:cNvPicPr/>
          <p:nvPr/>
        </p:nvPicPr>
        <p:blipFill>
          <a:blip r:embed="rId2">
            <a:extLst>
              <a:ext uri="{28A0092B-C50C-407E-A947-70E740481C1C}">
                <a14:useLocalDpi xmlns:a14="http://schemas.microsoft.com/office/drawing/2010/main" xmlns="" val="0"/>
              </a:ext>
            </a:extLst>
          </a:blip>
          <a:srcRect/>
          <a:stretch>
            <a:fillRect/>
          </a:stretch>
        </p:blipFill>
        <p:spPr bwMode="auto">
          <a:xfrm>
            <a:off x="8028384" y="5535613"/>
            <a:ext cx="836930" cy="1181100"/>
          </a:xfrm>
          <a:prstGeom prst="rect">
            <a:avLst/>
          </a:prstGeom>
          <a:noFill/>
          <a:ln>
            <a:noFill/>
          </a:ln>
        </p:spPr>
      </p:pic>
      <p:sp>
        <p:nvSpPr>
          <p:cNvPr id="4" name="Cím 1"/>
          <p:cNvSpPr txBox="1">
            <a:spLocks/>
          </p:cNvSpPr>
          <p:nvPr/>
        </p:nvSpPr>
        <p:spPr>
          <a:xfrm>
            <a:off x="6156176" y="188640"/>
            <a:ext cx="3384376" cy="783704"/>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1400" dirty="0" smtClean="0"/>
              <a:t>Főnix – Miskolci egyetem</a:t>
            </a:r>
          </a:p>
          <a:p>
            <a:r>
              <a:rPr lang="hu-HU" sz="1400" dirty="0" err="1"/>
              <a:t>EFOP-3.4.3-16-2016-00015</a:t>
            </a:r>
            <a:endParaRPr lang="hu-HU" sz="1400" dirty="0" smtClean="0"/>
          </a:p>
          <a:p>
            <a:endParaRPr lang="hu-HU" sz="1400" dirty="0"/>
          </a:p>
        </p:txBody>
      </p:sp>
      <p:sp>
        <p:nvSpPr>
          <p:cNvPr id="5" name="Szövegdoboz 4"/>
          <p:cNvSpPr txBox="1"/>
          <p:nvPr/>
        </p:nvSpPr>
        <p:spPr>
          <a:xfrm>
            <a:off x="216066" y="171042"/>
            <a:ext cx="4499950" cy="1292662"/>
          </a:xfrm>
          <a:prstGeom prst="rect">
            <a:avLst/>
          </a:prstGeom>
          <a:noFill/>
        </p:spPr>
        <p:txBody>
          <a:bodyPr wrap="none" rtlCol="0">
            <a:spAutoFit/>
          </a:bodyPr>
          <a:lstStyle/>
          <a:p>
            <a:r>
              <a:rPr lang="hu-HU" sz="1400" b="1" dirty="0" smtClean="0">
                <a:solidFill>
                  <a:schemeClr val="bg1"/>
                </a:solidFill>
              </a:rPr>
              <a:t>Dr. </a:t>
            </a:r>
            <a:r>
              <a:rPr lang="hu-HU" sz="1400" b="1" dirty="0" err="1" smtClean="0">
                <a:solidFill>
                  <a:schemeClr val="bg1"/>
                </a:solidFill>
              </a:rPr>
              <a:t>Kotics</a:t>
            </a:r>
            <a:r>
              <a:rPr lang="hu-HU" sz="1400" b="1" dirty="0" smtClean="0">
                <a:solidFill>
                  <a:schemeClr val="bg1"/>
                </a:solidFill>
              </a:rPr>
              <a:t> József </a:t>
            </a:r>
            <a:r>
              <a:rPr lang="hu-HU" sz="1400" dirty="0" smtClean="0">
                <a:solidFill>
                  <a:schemeClr val="bg1"/>
                </a:solidFill>
              </a:rPr>
              <a:t/>
            </a:r>
            <a:br>
              <a:rPr lang="hu-HU" sz="1400" dirty="0" smtClean="0">
                <a:solidFill>
                  <a:schemeClr val="bg1"/>
                </a:solidFill>
              </a:rPr>
            </a:br>
            <a:r>
              <a:rPr lang="hu-HU" sz="1400" b="1" dirty="0" smtClean="0">
                <a:solidFill>
                  <a:schemeClr val="bg1"/>
                </a:solidFill>
              </a:rPr>
              <a:t>A </a:t>
            </a:r>
            <a:r>
              <a:rPr lang="hu-HU" sz="1400" b="1" dirty="0">
                <a:solidFill>
                  <a:schemeClr val="bg1"/>
                </a:solidFill>
              </a:rPr>
              <a:t>kriminalizált idegen.</a:t>
            </a:r>
            <a:br>
              <a:rPr lang="hu-HU" sz="1400" b="1" dirty="0">
                <a:solidFill>
                  <a:schemeClr val="bg1"/>
                </a:solidFill>
              </a:rPr>
            </a:br>
            <a:r>
              <a:rPr lang="hu-HU" sz="1400" b="1" dirty="0">
                <a:solidFill>
                  <a:schemeClr val="bg1"/>
                </a:solidFill>
              </a:rPr>
              <a:t>Az „emberevő cigányok” toposza Magyarországon</a:t>
            </a:r>
            <a:endParaRPr lang="hu-HU" sz="1400" dirty="0">
              <a:solidFill>
                <a:schemeClr val="bg1"/>
              </a:solidFill>
            </a:endParaRPr>
          </a:p>
          <a:p>
            <a:r>
              <a:rPr lang="hu-HU" dirty="0" smtClean="0"/>
              <a:t/>
            </a:r>
            <a:br>
              <a:rPr lang="hu-HU" dirty="0" smtClean="0"/>
            </a:br>
            <a:endParaRPr lang="hu-HU" dirty="0"/>
          </a:p>
        </p:txBody>
      </p:sp>
    </p:spTree>
    <p:extLst>
      <p:ext uri="{BB962C8B-B14F-4D97-AF65-F5344CB8AC3E}">
        <p14:creationId xmlns:p14="http://schemas.microsoft.com/office/powerpoint/2010/main" xmlns="" val="131307330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4912</Words>
  <Application>Microsoft Office PowerPoint</Application>
  <PresentationFormat>Diavetítés a képernyőre (4:3 oldalarány)</PresentationFormat>
  <Paragraphs>404</Paragraphs>
  <Slides>69</Slides>
  <Notes>2</Notes>
  <HiddenSlides>0</HiddenSlides>
  <MMClips>0</MMClips>
  <ScaleCrop>false</ScaleCrop>
  <HeadingPairs>
    <vt:vector size="4" baseType="variant">
      <vt:variant>
        <vt:lpstr>Téma</vt:lpstr>
      </vt:variant>
      <vt:variant>
        <vt:i4>1</vt:i4>
      </vt:variant>
      <vt:variant>
        <vt:lpstr>Diacímek</vt:lpstr>
      </vt:variant>
      <vt:variant>
        <vt:i4>69</vt:i4>
      </vt:variant>
    </vt:vector>
  </HeadingPairs>
  <TitlesOfParts>
    <vt:vector size="70" baseType="lpstr">
      <vt:lpstr>Office-téma</vt:lpstr>
      <vt:lpstr>Megújuló Egyetem Felsőoktatási intézményi fejlesztések a felsőfokú oktatás minőségének és hozzáférhetőségének együttes javítása érdekében   EFOP-3.4.3-16-2016-00015 </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lpstr>KÖSZÖNÖM  A FIGYELMET!</vt:lpstr>
    </vt:vector>
  </TitlesOfParts>
  <Company>novak.adam@gmail.com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Graholy Éva</cp:lastModifiedBy>
  <cp:revision>60</cp:revision>
  <dcterms:created xsi:type="dcterms:W3CDTF">2014-03-03T11:13:53Z</dcterms:created>
  <dcterms:modified xsi:type="dcterms:W3CDTF">2018-10-26T12:07:08Z</dcterms:modified>
</cp:coreProperties>
</file>