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493155"/>
            <a:ext cx="7684268" cy="2304256"/>
          </a:xfrm>
        </p:spPr>
        <p:txBody>
          <a:bodyPr>
            <a:normAutofit/>
          </a:bodyPr>
          <a:lstStyle/>
          <a:p>
            <a:r>
              <a:rPr lang="hu-HU" sz="2000" dirty="0"/>
              <a:t>Megújuló Egyetem Felsőoktatási intézményi fejlesztések a felsőfokú oktatás minőségének és hozzáférhetőségének együttes javítása érdekében 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/>
            </a:r>
            <a:br>
              <a:rPr lang="hu-HU" sz="1600" dirty="0"/>
            </a:br>
            <a:r>
              <a:rPr lang="hu-HU" sz="2400" dirty="0"/>
              <a:t>EFOP-3.4.3-16-2016-00015</a:t>
            </a:r>
            <a:r>
              <a:rPr lang="hu-HU" dirty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/>
              <a:t>Főnix – me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48" y="407707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FŐNIX- </a:t>
            </a:r>
            <a:r>
              <a:rPr lang="hu-HU" sz="2000" b="1" dirty="0" smtClean="0">
                <a:solidFill>
                  <a:schemeClr val="bg1"/>
                </a:solidFill>
              </a:rPr>
              <a:t>ME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B687EDE3-52A5-40F0-83E6-87D2891C64B1}"/>
              </a:ext>
            </a:extLst>
          </p:cNvPr>
          <p:cNvSpPr txBox="1"/>
          <p:nvPr/>
        </p:nvSpPr>
        <p:spPr>
          <a:xfrm>
            <a:off x="899592" y="177281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2">
                    <a:lumMod val="75000"/>
                  </a:schemeClr>
                </a:solidFill>
              </a:rPr>
              <a:t>Nem a sok tananyag terhel túl. Ez a modell zsákutca.</a:t>
            </a:r>
          </a:p>
          <a:p>
            <a:pPr algn="ctr"/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u-HU" sz="3600" b="1" dirty="0">
                <a:solidFill>
                  <a:srgbClr val="FF0000"/>
                </a:solidFill>
              </a:rPr>
              <a:t>Akkor mi?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xmlns="" id="{51206DC8-01E6-44D4-9813-848633CF43B0}"/>
              </a:ext>
            </a:extLst>
          </p:cNvPr>
          <p:cNvSpPr/>
          <p:nvPr/>
        </p:nvSpPr>
        <p:spPr>
          <a:xfrm>
            <a:off x="3279894" y="4478472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A kényszer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xmlns="" id="{960B4FA9-285C-4420-93C7-5394CD51518F}"/>
              </a:ext>
            </a:extLst>
          </p:cNvPr>
          <p:cNvSpPr/>
          <p:nvPr/>
        </p:nvSpPr>
        <p:spPr>
          <a:xfrm>
            <a:off x="1251845" y="3832752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A tananyag értelmetlensége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xmlns="" id="{2938C55E-2EA7-4C2A-8758-1A0EFCE88A04}"/>
              </a:ext>
            </a:extLst>
          </p:cNvPr>
          <p:cNvSpPr/>
          <p:nvPr/>
        </p:nvSpPr>
        <p:spPr>
          <a:xfrm>
            <a:off x="5292080" y="409465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Az érdeklődés hiánya</a:t>
            </a:r>
          </a:p>
        </p:txBody>
      </p:sp>
    </p:spTree>
    <p:extLst>
      <p:ext uri="{BB962C8B-B14F-4D97-AF65-F5344CB8AC3E}">
        <p14:creationId xmlns:p14="http://schemas.microsoft.com/office/powerpoint/2010/main" xmlns="" val="32709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92291BF1-44D5-4A7B-9591-7D4BF88B5110}"/>
              </a:ext>
            </a:extLst>
          </p:cNvPr>
          <p:cNvSpPr txBox="1"/>
          <p:nvPr/>
        </p:nvSpPr>
        <p:spPr>
          <a:xfrm>
            <a:off x="1043608" y="198884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2">
                    <a:lumMod val="75000"/>
                  </a:schemeClr>
                </a:solidFill>
              </a:rPr>
              <a:t>A szélesség elvű tananyag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233676EC-5562-4E70-8441-6D8F9CA26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98" y="1153031"/>
            <a:ext cx="8316416" cy="55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6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F5CA418F-9D61-4CC1-8D71-EFDCDD0F6B63}"/>
              </a:ext>
            </a:extLst>
          </p:cNvPr>
          <p:cNvSpPr txBox="1"/>
          <p:nvPr/>
        </p:nvSpPr>
        <p:spPr>
          <a:xfrm>
            <a:off x="971600" y="1772816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2">
                    <a:lumMod val="75000"/>
                  </a:schemeClr>
                </a:solidFill>
              </a:rPr>
              <a:t>A szemléleti fordulat lényege: nem kell mindenről tanítani.</a:t>
            </a:r>
          </a:p>
          <a:p>
            <a:pPr algn="ctr"/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u-HU" sz="2800" b="1" dirty="0">
                <a:solidFill>
                  <a:srgbClr val="FF0000"/>
                </a:solidFill>
              </a:rPr>
              <a:t>Mélység elvű tananyag</a:t>
            </a:r>
          </a:p>
          <a:p>
            <a:pPr algn="ctr"/>
            <a:endParaRPr lang="hu-HU" sz="2800" b="1" dirty="0">
              <a:solidFill>
                <a:srgbClr val="FF0000"/>
              </a:solidFill>
            </a:endParaRPr>
          </a:p>
          <a:p>
            <a:pPr algn="just"/>
            <a:r>
              <a:rPr lang="hu-HU" sz="2800" b="1" dirty="0">
                <a:solidFill>
                  <a:schemeClr val="accent5">
                    <a:lumMod val="75000"/>
                  </a:schemeClr>
                </a:solidFill>
              </a:rPr>
              <a:t>Nem az a cél, hogy ne maradjon ki semmi, hanem hogy amit tanítunk, azt meg is értsék.</a:t>
            </a:r>
          </a:p>
        </p:txBody>
      </p:sp>
    </p:spTree>
    <p:extLst>
      <p:ext uri="{BB962C8B-B14F-4D97-AF65-F5344CB8AC3E}">
        <p14:creationId xmlns:p14="http://schemas.microsoft.com/office/powerpoint/2010/main" xmlns="" val="34057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83BE4EF8-F562-4BEB-8140-80EC66A7E957}"/>
              </a:ext>
            </a:extLst>
          </p:cNvPr>
          <p:cNvSpPr txBox="1"/>
          <p:nvPr/>
        </p:nvSpPr>
        <p:spPr>
          <a:xfrm>
            <a:off x="1043608" y="162880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Érvek a mélységelv ellen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xmlns="" id="{FC3CFD1A-7896-475D-AD59-E20BC6FC8418}"/>
              </a:ext>
            </a:extLst>
          </p:cNvPr>
          <p:cNvSpPr/>
          <p:nvPr/>
        </p:nvSpPr>
        <p:spPr>
          <a:xfrm>
            <a:off x="907976" y="2852936"/>
            <a:ext cx="33843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A listázható műveltség bálványa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xmlns="" id="{4BBF3CF2-27DA-4BF5-9C3A-C4EDC4BFE75C}"/>
              </a:ext>
            </a:extLst>
          </p:cNvPr>
          <p:cNvSpPr/>
          <p:nvPr/>
        </p:nvSpPr>
        <p:spPr>
          <a:xfrm>
            <a:off x="4851648" y="2852936"/>
            <a:ext cx="33843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Az összemérhetőség bálványa</a:t>
            </a:r>
          </a:p>
        </p:txBody>
      </p:sp>
    </p:spTree>
    <p:extLst>
      <p:ext uri="{BB962C8B-B14F-4D97-AF65-F5344CB8AC3E}">
        <p14:creationId xmlns:p14="http://schemas.microsoft.com/office/powerpoint/2010/main" xmlns="" val="93478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xmlns="" id="{700603FE-6297-4D55-A384-BDA9835DFB90}"/>
              </a:ext>
            </a:extLst>
          </p:cNvPr>
          <p:cNvSpPr/>
          <p:nvPr/>
        </p:nvSpPr>
        <p:spPr>
          <a:xfrm>
            <a:off x="893248" y="1520788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1883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xmlns="" id="{E28A7C5C-0DE4-4BF6-BD6E-52AEF6B4F0D4}"/>
              </a:ext>
            </a:extLst>
          </p:cNvPr>
          <p:cNvSpPr/>
          <p:nvPr/>
        </p:nvSpPr>
        <p:spPr>
          <a:xfrm>
            <a:off x="3413528" y="1916832"/>
            <a:ext cx="12961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xmlns="" id="{E9D50E71-3F3D-4F02-AF99-08B27CE17EA5}"/>
              </a:ext>
            </a:extLst>
          </p:cNvPr>
          <p:cNvSpPr/>
          <p:nvPr/>
        </p:nvSpPr>
        <p:spPr>
          <a:xfrm>
            <a:off x="5004048" y="1500156"/>
            <a:ext cx="223224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Az új, klasszikus gimnázium túl nagy terhet jelent a tanulóknak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xmlns="" id="{0BB61B84-44A3-4C10-B787-3E769781E8E5}"/>
              </a:ext>
            </a:extLst>
          </p:cNvPr>
          <p:cNvSpPr/>
          <p:nvPr/>
        </p:nvSpPr>
        <p:spPr>
          <a:xfrm>
            <a:off x="893248" y="2827951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1950</a:t>
            </a:r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xmlns="" id="{53A4924D-B76E-472B-8D8E-EE6D3EB7C0B8}"/>
              </a:ext>
            </a:extLst>
          </p:cNvPr>
          <p:cNvSpPr/>
          <p:nvPr/>
        </p:nvSpPr>
        <p:spPr>
          <a:xfrm>
            <a:off x="3413528" y="3223995"/>
            <a:ext cx="12961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xmlns="" id="{51AEB4D8-852F-4382-9AFA-90490EBEFAD4}"/>
              </a:ext>
            </a:extLst>
          </p:cNvPr>
          <p:cNvSpPr/>
          <p:nvPr/>
        </p:nvSpPr>
        <p:spPr>
          <a:xfrm>
            <a:off x="5004048" y="2827951"/>
            <a:ext cx="223224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A </a:t>
            </a:r>
            <a:r>
              <a:rPr lang="hu-HU" sz="1600" dirty="0" err="1">
                <a:solidFill>
                  <a:schemeClr val="tx1"/>
                </a:solidFill>
              </a:rPr>
              <a:t>munkás-paraszt</a:t>
            </a:r>
            <a:r>
              <a:rPr lang="hu-HU" sz="1600" dirty="0">
                <a:solidFill>
                  <a:schemeClr val="tx1"/>
                </a:solidFill>
              </a:rPr>
              <a:t> fiatalok továbbtanulását akadályozza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xmlns="" id="{A322EE6E-7CED-4E20-B9C2-F3A568F68371}"/>
              </a:ext>
            </a:extLst>
          </p:cNvPr>
          <p:cNvSpPr/>
          <p:nvPr/>
        </p:nvSpPr>
        <p:spPr>
          <a:xfrm>
            <a:off x="893248" y="4135114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1972</a:t>
            </a:r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xmlns="" id="{7BA03483-4E8D-49F7-8F30-ED46FB6F482A}"/>
              </a:ext>
            </a:extLst>
          </p:cNvPr>
          <p:cNvSpPr/>
          <p:nvPr/>
        </p:nvSpPr>
        <p:spPr>
          <a:xfrm>
            <a:off x="3413528" y="4531158"/>
            <a:ext cx="12961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xmlns="" id="{473D68BD-9C15-402D-8665-0B1795389071}"/>
              </a:ext>
            </a:extLst>
          </p:cNvPr>
          <p:cNvSpPr/>
          <p:nvPr/>
        </p:nvSpPr>
        <p:spPr>
          <a:xfrm>
            <a:off x="5004048" y="4135114"/>
            <a:ext cx="223224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Munkások felemelkedése, a fiatalok védelme</a:t>
            </a:r>
          </a:p>
        </p:txBody>
      </p:sp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xmlns="" id="{EF76E981-791E-4057-83B1-4FE8EC3FF28D}"/>
              </a:ext>
            </a:extLst>
          </p:cNvPr>
          <p:cNvSpPr/>
          <p:nvPr/>
        </p:nvSpPr>
        <p:spPr>
          <a:xfrm>
            <a:off x="894552" y="5442277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1990 után</a:t>
            </a:r>
          </a:p>
        </p:txBody>
      </p:sp>
      <p:sp>
        <p:nvSpPr>
          <p:cNvPr id="24" name="Nyíl: jobbra mutató 23">
            <a:extLst>
              <a:ext uri="{FF2B5EF4-FFF2-40B4-BE49-F238E27FC236}">
                <a16:creationId xmlns:a16="http://schemas.microsoft.com/office/drawing/2014/main" xmlns="" id="{B25DDC67-2CF6-4F67-855B-D80E4565B014}"/>
              </a:ext>
            </a:extLst>
          </p:cNvPr>
          <p:cNvSpPr/>
          <p:nvPr/>
        </p:nvSpPr>
        <p:spPr>
          <a:xfrm>
            <a:off x="3413528" y="5838131"/>
            <a:ext cx="12961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: lekerekített 25">
            <a:extLst>
              <a:ext uri="{FF2B5EF4-FFF2-40B4-BE49-F238E27FC236}">
                <a16:creationId xmlns:a16="http://schemas.microsoft.com/office/drawing/2014/main" xmlns="" id="{8BBD4F36-7D28-46FE-9BAA-989294F287B5}"/>
              </a:ext>
            </a:extLst>
          </p:cNvPr>
          <p:cNvSpPr/>
          <p:nvPr/>
        </p:nvSpPr>
        <p:spPr>
          <a:xfrm>
            <a:off x="4996400" y="5442087"/>
            <a:ext cx="223224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Gyermek-központúság</a:t>
            </a:r>
          </a:p>
        </p:txBody>
      </p:sp>
    </p:spTree>
    <p:extLst>
      <p:ext uri="{BB962C8B-B14F-4D97-AF65-F5344CB8AC3E}">
        <p14:creationId xmlns:p14="http://schemas.microsoft.com/office/powerpoint/2010/main" xmlns="" val="3975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xmlns="" id="{7CB28649-7DDA-4C4B-987F-91DC45B5A601}"/>
              </a:ext>
            </a:extLst>
          </p:cNvPr>
          <p:cNvSpPr/>
          <p:nvPr/>
        </p:nvSpPr>
        <p:spPr>
          <a:xfrm>
            <a:off x="755576" y="1772816"/>
            <a:ext cx="280831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Túlterhelés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36AB2987-F5C2-4F49-89CE-0418EAC8E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503" y="2307158"/>
            <a:ext cx="1333500" cy="371475"/>
          </a:xfrm>
          <a:prstGeom prst="rect">
            <a:avLst/>
          </a:prstGeom>
        </p:spPr>
      </p:pic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xmlns="" id="{F5712831-926B-408D-9C56-F02B0B269F31}"/>
              </a:ext>
            </a:extLst>
          </p:cNvPr>
          <p:cNvSpPr/>
          <p:nvPr/>
        </p:nvSpPr>
        <p:spPr>
          <a:xfrm>
            <a:off x="4929095" y="1772816"/>
            <a:ext cx="2808312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</a:rPr>
              <a:t>Tananyag-csökkentés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0FD3559D-A22F-417F-BC19-334B10C704B3}"/>
              </a:ext>
            </a:extLst>
          </p:cNvPr>
          <p:cNvSpPr txBox="1"/>
          <p:nvPr/>
        </p:nvSpPr>
        <p:spPr>
          <a:xfrm>
            <a:off x="755576" y="3933056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2">
                    <a:lumMod val="75000"/>
                  </a:schemeClr>
                </a:solidFill>
              </a:rPr>
              <a:t>Minden tananyagcsökkentés után viszonylag rövid időn belül újra növekedni kezd a tananyag.</a:t>
            </a:r>
          </a:p>
        </p:txBody>
      </p:sp>
    </p:spTree>
    <p:extLst>
      <p:ext uri="{BB962C8B-B14F-4D97-AF65-F5344CB8AC3E}">
        <p14:creationId xmlns:p14="http://schemas.microsoft.com/office/powerpoint/2010/main" xmlns="" val="12142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FFF9BCC6-B878-4910-B3E7-E35B080A523C}"/>
              </a:ext>
            </a:extLst>
          </p:cNvPr>
          <p:cNvSpPr txBox="1"/>
          <p:nvPr/>
        </p:nvSpPr>
        <p:spPr>
          <a:xfrm>
            <a:off x="899592" y="1772816"/>
            <a:ext cx="69847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 központi tananyagcsökkentés mindig a következő három módszer valamelyikét alkalmazza: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kihagyás (törzsanyag/kiegészítő anyag),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egyszerűsítés, vázlatosítás,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óraszámcsökkentés.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171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4D741FB-D722-49AF-B5C4-F053E2E97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89" y="1027175"/>
            <a:ext cx="7172011" cy="565154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47ABAFCF-2FD4-4BCA-A94F-0538EA43F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89" y="970693"/>
            <a:ext cx="7168963" cy="42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4D741FB-D722-49AF-B5C4-F053E2E97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89" y="1027175"/>
            <a:ext cx="7172011" cy="565154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4A021AAD-9FDA-4966-AFBF-73D2CAA28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89" y="1027175"/>
            <a:ext cx="7172011" cy="56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5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4D741FB-D722-49AF-B5C4-F053E2E97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89" y="1027175"/>
            <a:ext cx="7172011" cy="565154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08ACFC6-43E4-4465-9EEA-EF7130FD8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82" y="956011"/>
            <a:ext cx="2467434" cy="19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4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930FE528-89C5-42C3-969F-ADF016B31649}"/>
              </a:ext>
            </a:extLst>
          </p:cNvPr>
          <p:cNvSpPr txBox="1"/>
          <p:nvPr/>
        </p:nvSpPr>
        <p:spPr>
          <a:xfrm>
            <a:off x="1043608" y="1484784"/>
            <a:ext cx="684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Ami a tananyag folyamatos növekedéséhez vezet: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tanárok szakmai igényessége: értelmet akarnak vinni a tananyagba,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új igények, új felfedezések, néha a tananyag normális növekedése (történelem, irodalom).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dirty="0"/>
              <a:t>Ráadásul: nehezen védhető, hogy kevesebbet kéne tanítani, hiszen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az emberi elme kapacitása közismerten igen nagy,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a fiatalok tudásszintje közismerten elég alacsony.</a:t>
            </a:r>
          </a:p>
        </p:txBody>
      </p:sp>
    </p:spTree>
    <p:extLst>
      <p:ext uri="{BB962C8B-B14F-4D97-AF65-F5344CB8AC3E}">
        <p14:creationId xmlns:p14="http://schemas.microsoft.com/office/powerpoint/2010/main" xmlns="" val="28192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túlterhelésről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930FE528-89C5-42C3-969F-ADF016B31649}"/>
              </a:ext>
            </a:extLst>
          </p:cNvPr>
          <p:cNvSpPr txBox="1"/>
          <p:nvPr/>
        </p:nvSpPr>
        <p:spPr>
          <a:xfrm>
            <a:off x="1043608" y="1484784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Túlterhelés és alulterhelés egyszerre van jelen a rendszerben.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A túlterhelés elleni védekezés: teljesítményvisszatartás, a harc feladása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xmlns="" val="18503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260</Words>
  <Application>Microsoft Office PowerPoint</Application>
  <PresentationFormat>Diavetítés a képernyőre (4:3 oldalarány)</PresentationFormat>
  <Paragraphs>56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Megújuló Egyetem Felsőoktatási intézményi fejlesztések a felsőfokú oktatás minőségének és hozzáférhetőségének együttes javítása érdekében   EFOP-3.4.3-16-2016-00015 </vt:lpstr>
      <vt:lpstr>A túlterhelésről</vt:lpstr>
      <vt:lpstr>A túlterhelésről</vt:lpstr>
      <vt:lpstr>A túlterhelésről</vt:lpstr>
      <vt:lpstr>A túlterhelésről</vt:lpstr>
      <vt:lpstr>A túlterhelésről</vt:lpstr>
      <vt:lpstr>A túlterhelésről</vt:lpstr>
      <vt:lpstr>A túlterhelésről</vt:lpstr>
      <vt:lpstr>A túlterhelésről</vt:lpstr>
      <vt:lpstr>A túlterhelésről</vt:lpstr>
      <vt:lpstr>A túlterhelésről</vt:lpstr>
      <vt:lpstr>A túlterhelésről</vt:lpstr>
      <vt:lpstr>A túlterhelésről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108</cp:revision>
  <dcterms:created xsi:type="dcterms:W3CDTF">2014-03-03T11:13:53Z</dcterms:created>
  <dcterms:modified xsi:type="dcterms:W3CDTF">2018-11-05T13:15:38Z</dcterms:modified>
</cp:coreProperties>
</file>