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32"/>
  </p:notesMasterIdLst>
  <p:sldIdLst>
    <p:sldId id="256" r:id="rId2"/>
    <p:sldId id="259" r:id="rId3"/>
    <p:sldId id="267" r:id="rId4"/>
    <p:sldId id="261" r:id="rId5"/>
    <p:sldId id="262" r:id="rId6"/>
    <p:sldId id="260" r:id="rId7"/>
    <p:sldId id="263" r:id="rId8"/>
    <p:sldId id="264" r:id="rId9"/>
    <p:sldId id="266" r:id="rId10"/>
    <p:sldId id="265" r:id="rId11"/>
    <p:sldId id="269" r:id="rId12"/>
    <p:sldId id="286" r:id="rId13"/>
    <p:sldId id="277" r:id="rId14"/>
    <p:sldId id="285" r:id="rId15"/>
    <p:sldId id="284" r:id="rId16"/>
    <p:sldId id="283" r:id="rId17"/>
    <p:sldId id="282" r:id="rId18"/>
    <p:sldId id="281" r:id="rId19"/>
    <p:sldId id="280" r:id="rId20"/>
    <p:sldId id="279" r:id="rId21"/>
    <p:sldId id="278" r:id="rId22"/>
    <p:sldId id="273" r:id="rId23"/>
    <p:sldId id="276" r:id="rId24"/>
    <p:sldId id="275" r:id="rId25"/>
    <p:sldId id="274" r:id="rId26"/>
    <p:sldId id="272" r:id="rId27"/>
    <p:sldId id="271" r:id="rId28"/>
    <p:sldId id="270" r:id="rId29"/>
    <p:sldId id="268" r:id="rId30"/>
    <p:sldId id="25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napToObjects="1">
      <p:cViewPr>
        <p:scale>
          <a:sx n="77" d="100"/>
          <a:sy n="77" d="100"/>
        </p:scale>
        <p:origin x="-2070" y="-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pPr/>
              <a:t>2020.02.03.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493155"/>
            <a:ext cx="7684268" cy="2304256"/>
          </a:xfrm>
        </p:spPr>
        <p:txBody>
          <a:bodyPr>
            <a:normAutofit/>
          </a:bodyPr>
          <a:lstStyle/>
          <a:p>
            <a:r>
              <a:rPr lang="hu-HU" sz="2000" dirty="0"/>
              <a:t>Megújuló Egyetem Felsőoktatási intézményi fejlesztések a felsőfokú oktatás minőségének és hozzáférhetőségének együttes javítása érdekében 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2400" dirty="0" smtClean="0"/>
              <a:t>EFOP-3.4.3-16-2016-00015</a:t>
            </a:r>
            <a:r>
              <a:rPr lang="hu-HU" dirty="0" smtClean="0"/>
              <a:t> </a:t>
            </a:r>
            <a:endParaRPr lang="hu-HU" sz="2800" dirty="0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323528" y="302585"/>
            <a:ext cx="7776864" cy="7837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hu-HU" dirty="0" smtClean="0"/>
              <a:t>Főnix – me 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476672"/>
            <a:ext cx="1222851" cy="121923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97948" y="4077072"/>
            <a:ext cx="5472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bg1"/>
                </a:solidFill>
              </a:rPr>
              <a:t>4 RP „Társadalmi felzárkóztatás”</a:t>
            </a:r>
          </a:p>
          <a:p>
            <a:r>
              <a:rPr lang="hu-HU" sz="2000" b="1" dirty="0" smtClean="0">
                <a:solidFill>
                  <a:schemeClr val="bg1"/>
                </a:solidFill>
              </a:rPr>
              <a:t> </a:t>
            </a:r>
            <a:endParaRPr lang="hu-HU" sz="2000" b="1" dirty="0" smtClean="0">
              <a:solidFill>
                <a:schemeClr val="bg1"/>
              </a:solidFill>
            </a:endParaRPr>
          </a:p>
          <a:p>
            <a:r>
              <a:rPr lang="hu-HU" sz="2000" b="1" dirty="0" smtClean="0">
                <a:solidFill>
                  <a:schemeClr val="bg1"/>
                </a:solidFill>
              </a:rPr>
              <a:t>Prof. Dr. Csepeli György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697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Függőségek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Alkohol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Nikotin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Kábítószer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Internet-Mobil telefon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Szex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Társ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Szerencsejáték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Munka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Hatalom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Lelki megbetegedések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u-HU" dirty="0" smtClean="0"/>
              <a:t>Pszichózisok (skizofrénia, mánia-depresszió)</a:t>
            </a:r>
          </a:p>
          <a:p>
            <a:r>
              <a:rPr lang="hu-HU" dirty="0" smtClean="0"/>
              <a:t>Pszichopatológia (fóbiák, kényszeres viselkedések, szorongás)</a:t>
            </a:r>
          </a:p>
          <a:p>
            <a:r>
              <a:rPr lang="hu-HU" dirty="0" err="1" smtClean="0"/>
              <a:t>Borderline</a:t>
            </a:r>
            <a:r>
              <a:rPr lang="hu-HU" dirty="0" smtClean="0"/>
              <a:t> (nárcizmus)</a:t>
            </a:r>
          </a:p>
          <a:p>
            <a:r>
              <a:rPr lang="hu-HU" dirty="0" smtClean="0"/>
              <a:t>Személyiségzavarok</a:t>
            </a:r>
          </a:p>
          <a:p>
            <a:r>
              <a:rPr lang="hu-HU" dirty="0" smtClean="0"/>
              <a:t>Autizmus, </a:t>
            </a:r>
            <a:r>
              <a:rPr lang="hu-HU" dirty="0" err="1" smtClean="0"/>
              <a:t>szocopátia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boldogság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Jólét</a:t>
            </a:r>
          </a:p>
          <a:p>
            <a:r>
              <a:rPr lang="hu-HU" dirty="0" smtClean="0"/>
              <a:t>Testi és lelki harmónia</a:t>
            </a:r>
          </a:p>
          <a:p>
            <a:r>
              <a:rPr lang="hu-HU" dirty="0" smtClean="0"/>
              <a:t>Siker</a:t>
            </a:r>
          </a:p>
          <a:p>
            <a:r>
              <a:rPr lang="hu-HU" dirty="0" smtClean="0"/>
              <a:t>Félelemmentesség</a:t>
            </a:r>
          </a:p>
          <a:p>
            <a:r>
              <a:rPr lang="hu-HU" dirty="0" smtClean="0"/>
              <a:t>Pozitív gondolkodás</a:t>
            </a:r>
          </a:p>
          <a:p>
            <a:r>
              <a:rPr lang="hu-HU" dirty="0" smtClean="0"/>
              <a:t>Optimizmus</a:t>
            </a:r>
          </a:p>
          <a:p>
            <a:r>
              <a:rPr lang="hu-HU" dirty="0" smtClean="0"/>
              <a:t>Tervek</a:t>
            </a:r>
          </a:p>
          <a:p>
            <a:r>
              <a:rPr lang="hu-HU" dirty="0" smtClean="0"/>
              <a:t>Jóhiszeműség</a:t>
            </a:r>
          </a:p>
          <a:p>
            <a:r>
              <a:rPr lang="hu-HU" dirty="0" smtClean="0"/>
              <a:t>Bizalom</a:t>
            </a:r>
          </a:p>
          <a:p>
            <a:r>
              <a:rPr lang="hu-HU" dirty="0" smtClean="0"/>
              <a:t>Elégedettség</a:t>
            </a:r>
          </a:p>
          <a:p>
            <a:r>
              <a:rPr lang="hu-HU" dirty="0" smtClean="0"/>
              <a:t>Öröm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boldogság szerkezete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5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23" y="1600200"/>
            <a:ext cx="5604754" cy="4525963"/>
          </a:xfrm>
        </p:spPr>
      </p:pic>
      <p:pic>
        <p:nvPicPr>
          <p:cNvPr id="6" name="Kép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Flow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Alkotás, építés, létrehozás, működtetés, láttatás, hasznosság-tudat</a:t>
            </a:r>
          </a:p>
          <a:p>
            <a:r>
              <a:rPr lang="hu-HU" dirty="0" smtClean="0"/>
              <a:t>„Amikor folyóparton ülünk, és figyeljük az elhaladó vizet, megláthatjuk a Flow szépségét működés közben. A víz természetesen áramlik és mozog bizonyos irányba. Energiája, ereje, bizonyossága van, ebből a kombinációból </a:t>
            </a:r>
            <a:r>
              <a:rPr lang="hu-HU" u="sng" dirty="0" smtClean="0"/>
              <a:t>nyugalom és a világgal való egység érzete</a:t>
            </a:r>
            <a:r>
              <a:rPr lang="hu-HU" dirty="0" smtClean="0"/>
              <a:t> árad. A legjobb pillanatok általában akkor következnek be, amikor egy ember teste és tudata önként vállalt erőfeszítésben végső határáig megfeszült, hogy valami nehezet és érdemlegeset alkosson. (</a:t>
            </a:r>
            <a:r>
              <a:rPr lang="hu-HU" dirty="0" err="1" smtClean="0"/>
              <a:t>Csikszentmihályi</a:t>
            </a:r>
            <a:r>
              <a:rPr lang="hu-HU" dirty="0" smtClean="0"/>
              <a:t> Mihály) 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Örömforrások – kis boldogságok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Igényszint-realizmus</a:t>
            </a:r>
          </a:p>
          <a:p>
            <a:r>
              <a:rPr lang="hu-HU" dirty="0" smtClean="0"/>
              <a:t>Célok elérése- beteljesülés, megvalósítás</a:t>
            </a:r>
          </a:p>
          <a:p>
            <a:r>
              <a:rPr lang="hu-HU" dirty="0" smtClean="0"/>
              <a:t>Kultúra- Utazás – Kaland </a:t>
            </a:r>
          </a:p>
          <a:p>
            <a:r>
              <a:rPr lang="hu-HU" dirty="0" smtClean="0"/>
              <a:t>Szeretetteink öröme</a:t>
            </a:r>
          </a:p>
          <a:p>
            <a:r>
              <a:rPr lang="hu-HU" dirty="0" smtClean="0"/>
              <a:t>Bajoktól való megszabadulás, gyógyulás, megmenekülés</a:t>
            </a:r>
          </a:p>
          <a:p>
            <a:r>
              <a:rPr lang="hu-HU" dirty="0" smtClean="0"/>
              <a:t>Szerencse</a:t>
            </a:r>
          </a:p>
          <a:p>
            <a:r>
              <a:rPr lang="hu-HU" dirty="0" smtClean="0"/>
              <a:t>A Másik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Szerelem és összeillés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u-HU" dirty="0" smtClean="0"/>
              <a:t>Test (anatómia, fiziológia, gének)</a:t>
            </a:r>
          </a:p>
          <a:p>
            <a:r>
              <a:rPr lang="hu-HU" dirty="0" smtClean="0"/>
              <a:t>Társadalmi test (attitűdök, nézetek, értékek, ízlés, </a:t>
            </a:r>
            <a:r>
              <a:rPr lang="hu-HU" dirty="0" err="1" smtClean="0"/>
              <a:t>mémek</a:t>
            </a:r>
            <a:r>
              <a:rPr lang="hu-HU" dirty="0" smtClean="0"/>
              <a:t>)</a:t>
            </a:r>
          </a:p>
          <a:p>
            <a:r>
              <a:rPr lang="hu-HU" dirty="0" smtClean="0"/>
              <a:t>Személyiség</a:t>
            </a:r>
          </a:p>
          <a:p>
            <a:r>
              <a:rPr lang="hu-HU" dirty="0" smtClean="0"/>
              <a:t>Szükségletek (előnyök, hátrányok, csere)</a:t>
            </a:r>
          </a:p>
          <a:p>
            <a:r>
              <a:rPr lang="hu-HU" dirty="0" smtClean="0"/>
              <a:t>Élettörténet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intimitás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u-HU" dirty="0" smtClean="0"/>
              <a:t>Egybeolvadás (Ő=én, </a:t>
            </a:r>
            <a:r>
              <a:rPr lang="hu-HU" dirty="0" err="1" smtClean="0"/>
              <a:t>Én</a:t>
            </a:r>
            <a:r>
              <a:rPr lang="hu-HU" dirty="0" smtClean="0"/>
              <a:t>=Ő)</a:t>
            </a:r>
          </a:p>
          <a:p>
            <a:r>
              <a:rPr lang="hu-HU" dirty="0" err="1" smtClean="0"/>
              <a:t>Titoktalanság</a:t>
            </a:r>
            <a:endParaRPr lang="hu-HU" dirty="0" smtClean="0"/>
          </a:p>
          <a:p>
            <a:r>
              <a:rPr lang="hu-HU" dirty="0" smtClean="0"/>
              <a:t>Tabuk hiánya</a:t>
            </a:r>
          </a:p>
          <a:p>
            <a:r>
              <a:rPr lang="hu-HU" dirty="0" smtClean="0"/>
              <a:t>Testi közelség, érintés, csók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intimitás fenntartása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Mindig újíts!</a:t>
            </a:r>
          </a:p>
          <a:p>
            <a:r>
              <a:rPr lang="hu-HU" dirty="0" smtClean="0"/>
              <a:t>Kockáztass!</a:t>
            </a:r>
          </a:p>
          <a:p>
            <a:r>
              <a:rPr lang="hu-HU" dirty="0" smtClean="0"/>
              <a:t>Légy figyelmes!</a:t>
            </a:r>
          </a:p>
          <a:p>
            <a:r>
              <a:rPr lang="hu-HU" dirty="0" smtClean="0"/>
              <a:t>Légy romantikus! (virág, </a:t>
            </a:r>
            <a:r>
              <a:rPr lang="hu-HU" dirty="0" err="1" smtClean="0"/>
              <a:t>ajéndék</a:t>
            </a:r>
            <a:r>
              <a:rPr lang="hu-HU" dirty="0" smtClean="0"/>
              <a:t>)</a:t>
            </a:r>
          </a:p>
          <a:p>
            <a:r>
              <a:rPr lang="hu-HU" dirty="0" smtClean="0"/>
              <a:t>Dicsérj! Ne légy negatív!</a:t>
            </a:r>
          </a:p>
          <a:p>
            <a:r>
              <a:rPr lang="hu-HU" dirty="0" smtClean="0"/>
              <a:t>Ne leplezd az érzéseidet!</a:t>
            </a:r>
          </a:p>
          <a:p>
            <a:r>
              <a:rPr lang="hu-HU" dirty="0" smtClean="0"/>
              <a:t>Emlékeztesd magad (fénykép, tárgy, talizmán, </a:t>
            </a:r>
            <a:r>
              <a:rPr lang="hu-HU" dirty="0" err="1" smtClean="0"/>
              <a:t>gyürü</a:t>
            </a:r>
            <a:r>
              <a:rPr lang="hu-HU" dirty="0" smtClean="0"/>
              <a:t>, ékszer)</a:t>
            </a:r>
          </a:p>
          <a:p>
            <a:r>
              <a:rPr lang="hu-HU" dirty="0" smtClean="0"/>
              <a:t>Játssz! (de ne játszmákat!)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idő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u-HU" dirty="0" smtClean="0"/>
              <a:t>A boldogság jelen ideje a pillanat, </a:t>
            </a:r>
            <a:r>
              <a:rPr lang="hu-HU" dirty="0"/>
              <a:t>v</a:t>
            </a:r>
            <a:r>
              <a:rPr lang="hu-HU" dirty="0" smtClean="0"/>
              <a:t>isszaemlékezésben hosszú.</a:t>
            </a:r>
          </a:p>
          <a:p>
            <a:r>
              <a:rPr lang="hu-HU" dirty="0" smtClean="0"/>
              <a:t>A boldogtalanság jelen ideje végtelenül hosszú, visszaemlékezésben rövid.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9" name="Cím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</a:t>
            </a:r>
            <a:r>
              <a:rPr lang="hu-HU" sz="2400" b="1" cap="all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hu-HU" sz="24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boldogság kék madara nyomában</a:t>
            </a:r>
            <a:endParaRPr kumimoji="0" lang="hu-HU" sz="2400" b="1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Alcím 2"/>
          <p:cNvSpPr txBox="1">
            <a:spLocks/>
          </p:cNvSpPr>
          <p:nvPr/>
        </p:nvSpPr>
        <p:spPr>
          <a:xfrm>
            <a:off x="1371600" y="3886200"/>
            <a:ext cx="6400800" cy="1126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hu-HU" sz="24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Miskolc, 2020 </a:t>
            </a:r>
            <a:r>
              <a:rPr lang="hu-HU" sz="24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február 19</a:t>
            </a:r>
            <a:r>
              <a:rPr lang="hu-HU" sz="2400" cap="all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hu-HU" sz="2400" cap="all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Easterlin</a:t>
            </a:r>
            <a:r>
              <a:rPr lang="hu-HU" dirty="0" smtClean="0"/>
              <a:t> paradoxon</a:t>
            </a:r>
            <a:endParaRPr lang="hu-HU" dirty="0"/>
          </a:p>
        </p:txBody>
      </p:sp>
      <p:pic>
        <p:nvPicPr>
          <p:cNvPr id="5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1" y="1772807"/>
            <a:ext cx="6372000" cy="4113240"/>
          </a:xfrm>
        </p:spPr>
      </p:pic>
      <p:pic>
        <p:nvPicPr>
          <p:cNvPr id="6" name="Kép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Szegény gazdagok – gazdag szegények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003232" cy="4277072"/>
          </a:xfrm>
        </p:spPr>
        <p:txBody>
          <a:bodyPr>
            <a:normAutofit fontScale="92500"/>
          </a:bodyPr>
          <a:lstStyle/>
          <a:p>
            <a:r>
              <a:rPr lang="hu-HU" dirty="0" smtClean="0"/>
              <a:t>A gazdagság és a boldogság nem függ egyenesen össze.</a:t>
            </a:r>
          </a:p>
          <a:p>
            <a:r>
              <a:rPr lang="hu-HU" dirty="0" smtClean="0"/>
              <a:t>A boldogság és boldogtalanság soktényezős lelki állapot, mely keresztbemetszi a társadalmi-gazdasági határokat</a:t>
            </a:r>
          </a:p>
          <a:p>
            <a:r>
              <a:rPr lang="hu-HU" dirty="0" smtClean="0"/>
              <a:t>Egyéni meghatározók (családi bajok)</a:t>
            </a:r>
          </a:p>
          <a:p>
            <a:r>
              <a:rPr lang="hu-HU" dirty="0" smtClean="0"/>
              <a:t>Kollektív meghatározók (kulturális minták)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GDP helyett </a:t>
            </a:r>
            <a:r>
              <a:rPr lang="hu-HU" dirty="0" err="1" smtClean="0"/>
              <a:t>GNh</a:t>
            </a:r>
            <a:r>
              <a:rPr lang="hu-HU" dirty="0" smtClean="0"/>
              <a:t> – fenntartható fejlődés</a:t>
            </a:r>
            <a:endParaRPr lang="hu-HU" dirty="0"/>
          </a:p>
        </p:txBody>
      </p:sp>
      <p:pic>
        <p:nvPicPr>
          <p:cNvPr id="5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00808"/>
            <a:ext cx="4752000" cy="4451529"/>
          </a:xfrm>
        </p:spPr>
      </p:pic>
      <p:pic>
        <p:nvPicPr>
          <p:cNvPr id="6" name="Kép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GNH DIMENZIÓK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hu-HU" dirty="0"/>
              <a:t>Élettel való elégedettség</a:t>
            </a:r>
          </a:p>
          <a:p>
            <a:r>
              <a:rPr lang="hu-HU" dirty="0"/>
              <a:t>Lelki jólét</a:t>
            </a:r>
          </a:p>
          <a:p>
            <a:r>
              <a:rPr lang="hu-HU" dirty="0"/>
              <a:t>Anyagi jólét</a:t>
            </a:r>
          </a:p>
          <a:p>
            <a:r>
              <a:rPr lang="hu-HU" dirty="0"/>
              <a:t>Munka</a:t>
            </a:r>
          </a:p>
          <a:p>
            <a:r>
              <a:rPr lang="hu-HU" dirty="0"/>
              <a:t>Időmérleg</a:t>
            </a:r>
          </a:p>
          <a:p>
            <a:r>
              <a:rPr lang="hu-HU" dirty="0"/>
              <a:t>Művészet és kultúra</a:t>
            </a:r>
          </a:p>
          <a:p>
            <a:r>
              <a:rPr lang="hu-HU" dirty="0"/>
              <a:t>Nevelés, oktatás</a:t>
            </a:r>
          </a:p>
          <a:p>
            <a:r>
              <a:rPr lang="hu-HU" dirty="0"/>
              <a:t>Környezet</a:t>
            </a:r>
          </a:p>
          <a:p>
            <a:r>
              <a:rPr lang="hu-HU" dirty="0"/>
              <a:t>Kormányzás</a:t>
            </a:r>
          </a:p>
          <a:p>
            <a:r>
              <a:rPr lang="hu-HU" dirty="0"/>
              <a:t>Egészség</a:t>
            </a:r>
          </a:p>
          <a:p>
            <a:r>
              <a:rPr lang="hu-HU" dirty="0"/>
              <a:t>Közösség</a:t>
            </a:r>
          </a:p>
          <a:p>
            <a:r>
              <a:rPr lang="hu-HU" dirty="0"/>
              <a:t>Társas támogatás</a:t>
            </a:r>
          </a:p>
          <a:p>
            <a:r>
              <a:rPr lang="hu-HU" dirty="0"/>
              <a:t>Érzések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7076339" cy="864096"/>
          </a:xfrm>
        </p:spPr>
        <p:txBody>
          <a:bodyPr/>
          <a:lstStyle/>
          <a:p>
            <a:r>
              <a:rPr lang="hu-HU" dirty="0" smtClean="0"/>
              <a:t>Boldogság a világban – 156 ország 2019</a:t>
            </a:r>
            <a:endParaRPr lang="hu-HU" dirty="0"/>
          </a:p>
        </p:txBody>
      </p:sp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u-HU" b="1" dirty="0" smtClean="0"/>
              <a:t>Legboldogabb  országok </a:t>
            </a:r>
            <a:r>
              <a:rPr lang="hu-HU" dirty="0" smtClean="0"/>
              <a:t> </a:t>
            </a:r>
            <a:r>
              <a:rPr lang="hu-HU" b="1" dirty="0" smtClean="0"/>
              <a:t>(7 felett)    </a:t>
            </a:r>
            <a:r>
              <a:rPr lang="hu-HU" dirty="0" smtClean="0"/>
              <a:t>                             </a:t>
            </a:r>
            <a:r>
              <a:rPr lang="hu-HU" b="1" dirty="0" smtClean="0"/>
              <a:t> Legboldogtalanabbak (4 alatt)</a:t>
            </a:r>
          </a:p>
          <a:p>
            <a:pPr marL="0" indent="0">
              <a:buNone/>
            </a:pPr>
            <a:r>
              <a:rPr lang="hu-HU" b="1" dirty="0" smtClean="0"/>
              <a:t>F</a:t>
            </a:r>
            <a:r>
              <a:rPr lang="hu-HU" dirty="0" smtClean="0"/>
              <a:t>innország                                                                                    Dél Szudán</a:t>
            </a:r>
          </a:p>
          <a:p>
            <a:pPr marL="0" indent="0">
              <a:buNone/>
            </a:pPr>
            <a:r>
              <a:rPr lang="hu-HU" dirty="0" smtClean="0"/>
              <a:t>Dánia                                                                                             Közép Afrikai Köztársaság</a:t>
            </a:r>
          </a:p>
          <a:p>
            <a:pPr marL="0" indent="0">
              <a:buNone/>
            </a:pPr>
            <a:r>
              <a:rPr lang="hu-HU" dirty="0" smtClean="0"/>
              <a:t>Norvégia                                                                                       Afganisztán</a:t>
            </a:r>
          </a:p>
          <a:p>
            <a:pPr marL="0" indent="0">
              <a:buNone/>
            </a:pPr>
            <a:r>
              <a:rPr lang="hu-HU" dirty="0" smtClean="0"/>
              <a:t>Izland                                                                                            Tanzánia</a:t>
            </a:r>
          </a:p>
          <a:p>
            <a:pPr marL="0" indent="0">
              <a:buNone/>
            </a:pPr>
            <a:r>
              <a:rPr lang="hu-HU" dirty="0" smtClean="0"/>
              <a:t>Hollandia                                                                                      Ruanda </a:t>
            </a:r>
          </a:p>
          <a:p>
            <a:pPr marL="0" indent="0">
              <a:buNone/>
            </a:pPr>
            <a:r>
              <a:rPr lang="hu-HU" dirty="0" smtClean="0"/>
              <a:t>Svájc                                                                                              Jemen</a:t>
            </a:r>
          </a:p>
          <a:p>
            <a:pPr marL="0" indent="0">
              <a:buNone/>
            </a:pPr>
            <a:r>
              <a:rPr lang="hu-HU" dirty="0" smtClean="0"/>
              <a:t>Svédország                                                                                   Malawi</a:t>
            </a:r>
          </a:p>
          <a:p>
            <a:pPr marL="0" indent="0">
              <a:buNone/>
            </a:pPr>
            <a:r>
              <a:rPr lang="hu-HU" dirty="0" err="1" smtClean="0"/>
              <a:t>Uj</a:t>
            </a:r>
            <a:r>
              <a:rPr lang="hu-HU" dirty="0" smtClean="0"/>
              <a:t> </a:t>
            </a:r>
            <a:r>
              <a:rPr lang="hu-HU" dirty="0" err="1" smtClean="0"/>
              <a:t>Zéland</a:t>
            </a:r>
            <a:r>
              <a:rPr lang="hu-HU" dirty="0" smtClean="0"/>
              <a:t>                                                                                      </a:t>
            </a:r>
            <a:r>
              <a:rPr lang="hu-HU" dirty="0" err="1" smtClean="0"/>
              <a:t>Sziria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Kanada                                                                                          Botswana</a:t>
            </a:r>
          </a:p>
          <a:p>
            <a:pPr marL="0" indent="0">
              <a:buNone/>
            </a:pPr>
            <a:r>
              <a:rPr lang="hu-HU" dirty="0" smtClean="0"/>
              <a:t>Ausztria                                                                                         Haiti</a:t>
            </a:r>
          </a:p>
          <a:p>
            <a:pPr marL="0" indent="0">
              <a:buNone/>
            </a:pPr>
            <a:r>
              <a:rPr lang="hu-HU" dirty="0" smtClean="0"/>
              <a:t>Ausztrália                                                                                      Zimbabwe</a:t>
            </a:r>
          </a:p>
          <a:p>
            <a:pPr marL="0" indent="0">
              <a:buNone/>
            </a:pPr>
            <a:r>
              <a:rPr lang="hu-HU" dirty="0" smtClean="0"/>
              <a:t>Costa Rica                                                                                     Burundi</a:t>
            </a:r>
          </a:p>
          <a:p>
            <a:pPr marL="0" indent="0">
              <a:buNone/>
            </a:pPr>
            <a:r>
              <a:rPr lang="hu-HU" dirty="0" smtClean="0"/>
              <a:t>Izrael                                                                                              Lesotho</a:t>
            </a:r>
          </a:p>
          <a:p>
            <a:pPr marL="0" indent="0">
              <a:buNone/>
            </a:pPr>
            <a:r>
              <a:rPr lang="hu-HU" dirty="0" smtClean="0"/>
              <a:t>Luxemburg                                                                                    </a:t>
            </a:r>
            <a:r>
              <a:rPr lang="hu-HU" dirty="0" err="1" smtClean="0"/>
              <a:t>Madagascar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Nagy-Britannnia</a:t>
            </a:r>
            <a:r>
              <a:rPr lang="hu-HU" dirty="0" smtClean="0"/>
              <a:t>                                                                           </a:t>
            </a:r>
            <a:r>
              <a:rPr lang="hu-HU" dirty="0" err="1" smtClean="0"/>
              <a:t>Comoros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                                          Magyarország  62-ik a sorban  (5.7) </a:t>
            </a:r>
            <a:endParaRPr lang="hu-HU" b="1" dirty="0"/>
          </a:p>
        </p:txBody>
      </p:sp>
      <p:pic>
        <p:nvPicPr>
          <p:cNvPr id="9" name="Kép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boldogság infrastruktúrája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A test karbantartása (egészség, megelőzés, pszichoszomatikus bajok)</a:t>
            </a:r>
          </a:p>
          <a:p>
            <a:r>
              <a:rPr lang="hu-HU" dirty="0" smtClean="0"/>
              <a:t>A lélek karbantartása (önvizsgálat, önelfogadás, empátia, tolerancia)</a:t>
            </a:r>
          </a:p>
          <a:p>
            <a:r>
              <a:rPr lang="hu-HU" dirty="0" smtClean="0"/>
              <a:t>Az elme karbantartása (nyitottság, gondolkodás, problémák osztályozása, súlyozása, jövő orientáció)</a:t>
            </a:r>
          </a:p>
          <a:p>
            <a:r>
              <a:rPr lang="hu-HU" dirty="0" smtClean="0"/>
              <a:t>A szív karbantartása (kiégés megelőzése, együttérzés, megbocsátás, nagylelkűség, felejtés</a:t>
            </a:r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boldogság tanulása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hu-HU" dirty="0" smtClean="0"/>
              <a:t>Gyermekkori benyomások</a:t>
            </a:r>
          </a:p>
          <a:p>
            <a:r>
              <a:rPr lang="hu-HU" dirty="0" err="1" smtClean="0"/>
              <a:t>Intergenerációs</a:t>
            </a:r>
            <a:r>
              <a:rPr lang="hu-HU" dirty="0" smtClean="0"/>
              <a:t> családi minták</a:t>
            </a:r>
          </a:p>
          <a:p>
            <a:r>
              <a:rPr lang="hu-HU" dirty="0" smtClean="0"/>
              <a:t>Sikerélmények</a:t>
            </a:r>
          </a:p>
          <a:p>
            <a:r>
              <a:rPr lang="hu-HU" dirty="0" err="1" smtClean="0"/>
              <a:t>Pozitívitás</a:t>
            </a:r>
            <a:endParaRPr lang="hu-HU" dirty="0" smtClean="0"/>
          </a:p>
          <a:p>
            <a:r>
              <a:rPr lang="hu-HU" dirty="0" smtClean="0"/>
              <a:t>Nevelés</a:t>
            </a:r>
          </a:p>
          <a:p>
            <a:r>
              <a:rPr lang="hu-HU" dirty="0" smtClean="0"/>
              <a:t>Hitel-mentalitás</a:t>
            </a:r>
          </a:p>
          <a:p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Jean </a:t>
            </a:r>
            <a:r>
              <a:rPr lang="hu-HU" dirty="0" err="1" smtClean="0"/>
              <a:t>Vanier</a:t>
            </a:r>
            <a:r>
              <a:rPr lang="hu-HU" dirty="0" smtClean="0"/>
              <a:t> (1928-2020)</a:t>
            </a:r>
            <a:endParaRPr lang="hu-HU" dirty="0"/>
          </a:p>
        </p:txBody>
      </p:sp>
      <p:pic>
        <p:nvPicPr>
          <p:cNvPr id="5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995" y="1988840"/>
            <a:ext cx="5446073" cy="3060000"/>
          </a:xfrm>
        </p:spPr>
      </p:pic>
      <p:pic>
        <p:nvPicPr>
          <p:cNvPr id="6" name="Kép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segítség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7859216" cy="4061048"/>
          </a:xfrm>
        </p:spPr>
        <p:txBody>
          <a:bodyPr>
            <a:normAutofit fontScale="85000" lnSpcReduction="20000"/>
          </a:bodyPr>
          <a:lstStyle/>
          <a:p>
            <a:r>
              <a:rPr lang="hu-HU" dirty="0" err="1" smtClean="0"/>
              <a:t>Parokiális</a:t>
            </a:r>
            <a:r>
              <a:rPr lang="hu-HU" dirty="0" smtClean="0"/>
              <a:t> altruizmus</a:t>
            </a:r>
          </a:p>
          <a:p>
            <a:r>
              <a:rPr lang="hu-HU" dirty="0" smtClean="0"/>
              <a:t>Általános altruizmus</a:t>
            </a:r>
          </a:p>
          <a:p>
            <a:r>
              <a:rPr lang="hu-HU" dirty="0" smtClean="0"/>
              <a:t>Segítő közösségek („Az ember azért lép egy közösségbe, hogy boldog legyen. Azért marad benne, hogy másokat tegyen boldoggá.”J. </a:t>
            </a:r>
            <a:r>
              <a:rPr lang="hu-HU" dirty="0" err="1" smtClean="0"/>
              <a:t>Vanier</a:t>
            </a:r>
            <a:r>
              <a:rPr lang="hu-HU" dirty="0" smtClean="0"/>
              <a:t>)</a:t>
            </a:r>
          </a:p>
          <a:p>
            <a:r>
              <a:rPr lang="hu-HU" dirty="0" smtClean="0"/>
              <a:t>Önsegítő csoportok (névtelen alkoholisták, szerhasználók hozzátartozói)</a:t>
            </a:r>
          </a:p>
          <a:p>
            <a:r>
              <a:rPr lang="hu-HU" dirty="0" smtClean="0"/>
              <a:t>Segítő hivatások</a:t>
            </a:r>
          </a:p>
          <a:p>
            <a:r>
              <a:rPr lang="hu-HU" dirty="0" smtClean="0"/>
              <a:t>Az irgalmas szamaritánus (Lukács, 10.25-37)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Kék Madár</a:t>
            </a:r>
            <a:endParaRPr lang="hu-HU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indent="0" algn="ctr">
              <a:buNone/>
            </a:pPr>
            <a:r>
              <a:rPr lang="hu-HU" dirty="0" smtClean="0"/>
              <a:t>„A Kék madarat nem kell távoli országokban keresni. A Kék madár mindig velünk van, ha szeretjük egymást, és örülünk az élet legkisebb ajándékainak is. De mindig elrepül</a:t>
            </a:r>
            <a:r>
              <a:rPr lang="hu-HU" dirty="0" smtClean="0"/>
              <a:t>, ha </a:t>
            </a:r>
            <a:r>
              <a:rPr lang="hu-HU" dirty="0" smtClean="0"/>
              <a:t>bántjuk egymást, ha irigykedve figyeljük a mások örömét.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Mert </a:t>
            </a:r>
            <a:r>
              <a:rPr lang="hu-HU" dirty="0" smtClean="0"/>
              <a:t>a Kék madár maga a boldogság, és kalitkája az emberi szív</a:t>
            </a:r>
            <a:r>
              <a:rPr lang="hu-HU" dirty="0" smtClean="0"/>
              <a:t>.” </a:t>
            </a:r>
            <a:br>
              <a:rPr lang="hu-HU" dirty="0" smtClean="0"/>
            </a:br>
            <a:r>
              <a:rPr lang="hu-HU" dirty="0" smtClean="0"/>
              <a:t>(</a:t>
            </a:r>
            <a:r>
              <a:rPr lang="hu-HU" dirty="0" smtClean="0"/>
              <a:t>Maurice Maeterlinck)</a:t>
            </a: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2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349754" y="91915"/>
            <a:ext cx="5230022" cy="864096"/>
          </a:xfrm>
        </p:spPr>
        <p:txBody>
          <a:bodyPr/>
          <a:lstStyle/>
          <a:p>
            <a:r>
              <a:rPr lang="hu-HU" dirty="0" smtClean="0"/>
              <a:t>A boldogság kék madara nyomában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pic>
        <p:nvPicPr>
          <p:cNvPr id="6" name="Tartalom helye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1700808"/>
            <a:ext cx="3024000" cy="4223456"/>
          </a:xfrm>
        </p:spPr>
      </p:pic>
      <p:pic>
        <p:nvPicPr>
          <p:cNvPr id="8" name="Tartalom hely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43808" y="1700808"/>
            <a:ext cx="3024000" cy="422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 smtClean="0"/>
              <a:t>KÖSZÖNÖM </a:t>
            </a:r>
            <a:br>
              <a:rPr lang="hu-HU" dirty="0" smtClean="0"/>
            </a:br>
            <a:r>
              <a:rPr lang="hu-HU" dirty="0" smtClean="0"/>
              <a:t>A FIGYELMET!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476672"/>
            <a:ext cx="1222851" cy="121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552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Kiindulás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080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„</a:t>
            </a: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agától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értetődőnek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tartjuk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azokat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az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igazságokat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hogy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minden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ember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egyenlőnek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teremtetett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az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embert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teremtője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olyan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elidegeníthetetlen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jogokkal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ruházta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amelyekről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mondhat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ezek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közé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jogok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közé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tartozik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jog az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Élethez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és 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Szabadsághoz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valamint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jog 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Boldogsághoz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való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törekvésre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(1776. Amerikai Függetlenségi Nyilatkozat)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5132123" cy="864096"/>
          </a:xfrm>
        </p:spPr>
        <p:txBody>
          <a:bodyPr/>
          <a:lstStyle/>
          <a:p>
            <a:r>
              <a:rPr lang="hu-HU" dirty="0" smtClean="0"/>
              <a:t>A boldogsághoz való jog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8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Nem automatikus, nem garantált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Tenni kell a boldogságért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Készen kell állni a boldogságra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Tudatosan kell élni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57200" y="129632"/>
            <a:ext cx="5410944" cy="864096"/>
          </a:xfrm>
        </p:spPr>
        <p:txBody>
          <a:bodyPr>
            <a:normAutofit/>
          </a:bodyPr>
          <a:lstStyle/>
          <a:p>
            <a:r>
              <a:rPr lang="hu-HU" dirty="0" smtClean="0"/>
              <a:t>Hátborzongató idegenség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8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Változékonyság, bizonytalanság, komplexitás, sokértelműség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GPS hiánya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Magárahagyottság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Természeti-környezeti változások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Migráció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Egyenlőtlenségek, igazságtalanság érzések, terrorizmus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Technológiai változások (planetáris idiotizmus)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Szenvedés és bánat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Fájdalom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Betegség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Tehetetlenség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Kínzatás, sanyargatottság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Kiszolgáltatottság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Megfosztottság, igazságtalanság, mellőzöttség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Magány, elhagyatottság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Idő múlása, öregedés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Gyász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baj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testi-lelki harmónia megbillenése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Betegség, megfosztottság, hiány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Akut-individuális bajok (betegségek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Krónikus-individuális bajok (el nem múló betegségek, szenvedélyek)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Akut-kollektív bajok (társadalmi válságok)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Krónikus-kollektív bajok (kirekesztettség, stigmatizáció)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Boldogtalanság</a:t>
            </a:r>
            <a:endParaRPr lang="hu-HU" dirty="0"/>
          </a:p>
        </p:txBody>
      </p:sp>
      <p:pic>
        <p:nvPicPr>
          <p:cNvPr id="11" name="Kép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35613"/>
            <a:ext cx="836930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29632"/>
            <a:ext cx="828830" cy="826379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Hiányérzetek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Hamis igényszint (elérhetetlenség)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Kudarc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Szomorúság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Frusztráció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Depriváció (megfosztottság)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Irigység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Féltékenység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Befelé irányuló agresszió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Szégyen, önbüntetés, öngyűlölet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Resszentiment (kollektív irigység)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Panaszkultúra, sarc-mentalitás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hu-H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850</Words>
  <Application>Microsoft Office PowerPoint</Application>
  <PresentationFormat>Diavetítés a képernyőre (4:3 oldalarány)</PresentationFormat>
  <Paragraphs>181</Paragraphs>
  <Slides>30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1" baseType="lpstr">
      <vt:lpstr>Office-téma</vt:lpstr>
      <vt:lpstr>Megújuló Egyetem Felsőoktatási intézményi fejlesztések a felsőfokú oktatás minőségének és hozzáférhetőségének együttes javítása érdekében   EFOP-3.4.3-16-2016-00015 </vt:lpstr>
      <vt:lpstr>2. dia</vt:lpstr>
      <vt:lpstr>A boldogság kék madara nyomában</vt:lpstr>
      <vt:lpstr>Kiindulás</vt:lpstr>
      <vt:lpstr>A boldogsághoz való jog</vt:lpstr>
      <vt:lpstr>Hátborzongató idegenség </vt:lpstr>
      <vt:lpstr>Szenvedés és bánat</vt:lpstr>
      <vt:lpstr>A baj</vt:lpstr>
      <vt:lpstr>Boldogtalanság</vt:lpstr>
      <vt:lpstr>Függőségek</vt:lpstr>
      <vt:lpstr>Lelki megbetegedések</vt:lpstr>
      <vt:lpstr>A boldogság</vt:lpstr>
      <vt:lpstr>A boldogság szerkezete </vt:lpstr>
      <vt:lpstr>Flow</vt:lpstr>
      <vt:lpstr>Örömforrások – kis boldogságok</vt:lpstr>
      <vt:lpstr>Szerelem és összeillés</vt:lpstr>
      <vt:lpstr>Az intimitás</vt:lpstr>
      <vt:lpstr>Az intimitás fenntartása</vt:lpstr>
      <vt:lpstr>Az idő</vt:lpstr>
      <vt:lpstr>Easterlin paradoxon</vt:lpstr>
      <vt:lpstr>Szegény gazdagok – gazdag szegények</vt:lpstr>
      <vt:lpstr>GDP helyett GNh – fenntartható fejlődés</vt:lpstr>
      <vt:lpstr>GNH DIMENZIÓK</vt:lpstr>
      <vt:lpstr>Boldogság a világban – 156 ország 2019</vt:lpstr>
      <vt:lpstr>A boldogság infrastruktúrája</vt:lpstr>
      <vt:lpstr>A boldogság tanulása</vt:lpstr>
      <vt:lpstr>Jean Vanier (1928-2020)</vt:lpstr>
      <vt:lpstr>A segítség</vt:lpstr>
      <vt:lpstr>A Kék Madár</vt:lpstr>
      <vt:lpstr>KÖSZÖNÖM  A FIGYELMET!</vt:lpstr>
    </vt:vector>
  </TitlesOfParts>
  <Company>novak.adam@gmail.com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Graholy Éva</cp:lastModifiedBy>
  <cp:revision>68</cp:revision>
  <dcterms:created xsi:type="dcterms:W3CDTF">2014-03-03T11:13:53Z</dcterms:created>
  <dcterms:modified xsi:type="dcterms:W3CDTF">2020-02-03T10:57:34Z</dcterms:modified>
</cp:coreProperties>
</file>