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1"/>
  </p:notesMasterIdLst>
  <p:sldIdLst>
    <p:sldId id="256" r:id="rId2"/>
    <p:sldId id="259" r:id="rId3"/>
    <p:sldId id="275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>
        <p:scale>
          <a:sx n="77" d="100"/>
          <a:sy n="77" d="100"/>
        </p:scale>
        <p:origin x="-2604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2018.03.08.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2018.03.08.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2018.03.08.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2018.03.08.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493155"/>
            <a:ext cx="7684268" cy="2304256"/>
          </a:xfrm>
        </p:spPr>
        <p:txBody>
          <a:bodyPr>
            <a:normAutofit/>
          </a:bodyPr>
          <a:lstStyle/>
          <a:p>
            <a:r>
              <a:rPr lang="hu-HU" sz="2000" dirty="0"/>
              <a:t>Megújuló Egyetem Felsőoktatási intézményi fejlesztések a felsőfokú oktatás minőségének és hozzáférhetőségének együttes javítása érdekében 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2400" dirty="0" smtClean="0"/>
              <a:t>EFOP-3.4.3-16-2016-00015</a:t>
            </a:r>
            <a:r>
              <a:rPr lang="hu-HU" dirty="0" smtClean="0"/>
              <a:t> </a:t>
            </a:r>
            <a:endParaRPr lang="hu-HU" sz="28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323528" y="302585"/>
            <a:ext cx="7776864" cy="7837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dirty="0" smtClean="0"/>
              <a:t>Főnix – me 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76672"/>
            <a:ext cx="1222851" cy="1219235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97948" y="4077072"/>
            <a:ext cx="54726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smtClean="0">
                <a:solidFill>
                  <a:schemeClr val="bg1"/>
                </a:solidFill>
              </a:rPr>
              <a:t>4</a:t>
            </a:r>
            <a:r>
              <a:rPr lang="hu-HU" sz="2000" b="1" dirty="0" smtClean="0">
                <a:solidFill>
                  <a:schemeClr val="bg1"/>
                </a:solidFill>
              </a:rPr>
              <a:t>. Részprojekt. Társadalmi felzárkóztatás</a:t>
            </a:r>
          </a:p>
          <a:p>
            <a:endParaRPr lang="hu-HU" sz="2000" b="1" dirty="0" smtClean="0">
              <a:solidFill>
                <a:schemeClr val="bg1"/>
              </a:solidFill>
            </a:endParaRPr>
          </a:p>
          <a:p>
            <a:r>
              <a:rPr lang="hu-HU" sz="2000" b="1" dirty="0" smtClean="0">
                <a:solidFill>
                  <a:schemeClr val="bg1"/>
                </a:solidFill>
              </a:rPr>
              <a:t>Prof. Dr. Csepeli György</a:t>
            </a:r>
            <a:endParaRPr lang="hu-HU" sz="2000" b="1" dirty="0" smtClean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típusok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Orákulum (triviális </a:t>
            </a:r>
            <a:r>
              <a:rPr lang="hu-HU" dirty="0" err="1" smtClean="0"/>
              <a:t>episztemológiai</a:t>
            </a:r>
            <a:r>
              <a:rPr lang="hu-HU" dirty="0" smtClean="0"/>
              <a:t> </a:t>
            </a:r>
            <a:r>
              <a:rPr lang="hu-HU" dirty="0" smtClean="0"/>
              <a:t>tudás. </a:t>
            </a:r>
            <a:r>
              <a:rPr lang="hu-HU" dirty="0" smtClean="0"/>
              <a:t>Megkönnyíti </a:t>
            </a:r>
            <a:r>
              <a:rPr lang="hu-HU" dirty="0" smtClean="0"/>
              <a:t>az életvezetést, nem téved, nem fárad)</a:t>
            </a:r>
          </a:p>
          <a:p>
            <a:r>
              <a:rPr lang="hu-HU" dirty="0" smtClean="0"/>
              <a:t>Dzsinn (fix program alapján cselekszik. Más részük autonóm cselekvésre képes, dönt. Pl. autonóm autók, sebész robotok, harci robotok)</a:t>
            </a:r>
          </a:p>
          <a:p>
            <a:r>
              <a:rPr lang="hu-HU" dirty="0" smtClean="0"/>
              <a:t>Uralkodó (Tanulnak, kérdezne, </a:t>
            </a:r>
            <a:r>
              <a:rPr lang="hu-HU" dirty="0" err="1" smtClean="0"/>
              <a:t>métlegelnek</a:t>
            </a:r>
            <a:r>
              <a:rPr lang="hu-HU" dirty="0" smtClean="0"/>
              <a:t>, döntenek, autonóm eszközöket utasítanak, hálózatba kapcsolva megjelenítik az emberfeletti </a:t>
            </a:r>
            <a:r>
              <a:rPr lang="hu-HU" dirty="0" smtClean="0"/>
              <a:t>szuperintelligencia </a:t>
            </a:r>
            <a:r>
              <a:rPr lang="hu-HU" dirty="0" smtClean="0"/>
              <a:t>lehetőségét)</a:t>
            </a: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4.0 ipari forradalom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Ember 1.0 iparai: gőzgépek, szalag munka (Ford), </a:t>
            </a:r>
            <a:r>
              <a:rPr lang="hu-HU" dirty="0" err="1" smtClean="0"/>
              <a:t>automatizáció</a:t>
            </a:r>
            <a:endParaRPr lang="hu-HU" dirty="0" smtClean="0"/>
          </a:p>
          <a:p>
            <a:r>
              <a:rPr lang="hu-HU" dirty="0" smtClean="0"/>
              <a:t>Ember 2.0 ipara: a teremési folyamat tárgyai egyetlen intelligens hálózatba kapcsolódnak</a:t>
            </a:r>
          </a:p>
          <a:p>
            <a:r>
              <a:rPr lang="hu-HU" dirty="0" smtClean="0"/>
              <a:t>Horizontális integráció (kereskedelem)</a:t>
            </a:r>
          </a:p>
          <a:p>
            <a:r>
              <a:rPr lang="hu-HU" dirty="0" smtClean="0"/>
              <a:t>Vertikális </a:t>
            </a:r>
            <a:r>
              <a:rPr lang="hu-HU" dirty="0" smtClean="0"/>
              <a:t>integráció </a:t>
            </a:r>
            <a:r>
              <a:rPr lang="hu-HU" dirty="0" smtClean="0"/>
              <a:t>(termelés vertikuma)</a:t>
            </a:r>
          </a:p>
          <a:p>
            <a:r>
              <a:rPr lang="hu-HU" dirty="0" smtClean="0"/>
              <a:t>Komplex </a:t>
            </a:r>
            <a:r>
              <a:rPr lang="hu-HU" dirty="0" err="1" smtClean="0"/>
              <a:t>kiber-fizikai</a:t>
            </a:r>
            <a:r>
              <a:rPr lang="hu-HU" dirty="0" smtClean="0"/>
              <a:t> </a:t>
            </a:r>
            <a:r>
              <a:rPr lang="hu-HU" dirty="0" smtClean="0"/>
              <a:t>rendszerek</a:t>
            </a:r>
          </a:p>
          <a:p>
            <a:r>
              <a:rPr lang="hu-HU" dirty="0" smtClean="0"/>
              <a:t>Emberi kéz, emberi agy nélkül</a:t>
            </a:r>
          </a:p>
          <a:p>
            <a:r>
              <a:rPr lang="hu-HU" dirty="0" smtClean="0"/>
              <a:t>Testreszabott gyártás, </a:t>
            </a:r>
            <a:r>
              <a:rPr lang="hu-HU" dirty="0" smtClean="0"/>
              <a:t>szolgáltatás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fölösleges ember</a:t>
            </a: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Az </a:t>
            </a:r>
            <a:r>
              <a:rPr lang="hu-HU" dirty="0" smtClean="0"/>
              <a:t>új </a:t>
            </a:r>
            <a:r>
              <a:rPr lang="hu-HU" dirty="0" smtClean="0"/>
              <a:t>MI alkalmazásokra épülő 4.0 ipari forradalom kiváltja az Ember 1.0-t a munkafolyamatokból</a:t>
            </a:r>
          </a:p>
          <a:p>
            <a:r>
              <a:rPr lang="hu-HU" dirty="0" err="1" smtClean="0"/>
              <a:t>Kahneman</a:t>
            </a:r>
            <a:r>
              <a:rPr lang="hu-HU" dirty="0" smtClean="0"/>
              <a:t>: az </a:t>
            </a:r>
            <a:r>
              <a:rPr lang="hu-HU" dirty="0" err="1" smtClean="0"/>
              <a:t>episztemológiai</a:t>
            </a:r>
            <a:r>
              <a:rPr lang="hu-HU" dirty="0" smtClean="0"/>
              <a:t> </a:t>
            </a:r>
            <a:r>
              <a:rPr lang="hu-HU" dirty="0" smtClean="0"/>
              <a:t>tudásból semmi sem marad, ami csak az ember megismerési képessége</a:t>
            </a:r>
          </a:p>
          <a:p>
            <a:r>
              <a:rPr lang="hu-HU" dirty="0" smtClean="0"/>
              <a:t>A gépekben nincs „zaj” (nem szeretnek, nem gyűlölnek, nem szoronganak, nincsenek „dédelgetett eszméik” mint Raszkolnyikovnak</a:t>
            </a:r>
          </a:p>
          <a:p>
            <a:r>
              <a:rPr lang="hu-HU" dirty="0" smtClean="0"/>
              <a:t>Robot sapiens veszi át a homo sapiens helyét (</a:t>
            </a:r>
            <a:r>
              <a:rPr lang="hu-HU" dirty="0" err="1" smtClean="0"/>
              <a:t>Harari</a:t>
            </a:r>
            <a:r>
              <a:rPr lang="hu-HU" dirty="0" smtClean="0"/>
              <a:t>)</a:t>
            </a:r>
          </a:p>
          <a:p>
            <a:r>
              <a:rPr lang="hu-HU" dirty="0" smtClean="0"/>
              <a:t>Szűk „</a:t>
            </a:r>
            <a:r>
              <a:rPr lang="hu-HU" dirty="0" err="1" smtClean="0"/>
              <a:t>netokrata</a:t>
            </a:r>
            <a:r>
              <a:rPr lang="hu-HU" dirty="0" smtClean="0"/>
              <a:t>” elit, fejlesztők, karban tartók</a:t>
            </a:r>
          </a:p>
          <a:p>
            <a:r>
              <a:rPr lang="hu-HU" dirty="0" smtClean="0"/>
              <a:t>Dologtalan többség: garantált alapjövedelem</a:t>
            </a:r>
          </a:p>
          <a:p>
            <a:r>
              <a:rPr lang="hu-HU" dirty="0" smtClean="0"/>
              <a:t>E-élet</a:t>
            </a:r>
          </a:p>
          <a:p>
            <a:r>
              <a:rPr lang="hu-HU" dirty="0" smtClean="0"/>
              <a:t>E-gazdaság, e-kereskedelem, e-tanulás, e-szórakozás, e-szexualitás </a:t>
            </a:r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Ember 2.0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közelítő szingularitás (az emberi ész és </a:t>
            </a:r>
            <a:r>
              <a:rPr lang="hu-HU" dirty="0" smtClean="0"/>
              <a:t>a </a:t>
            </a:r>
            <a:r>
              <a:rPr lang="hu-HU" dirty="0" smtClean="0"/>
              <a:t>MI szinergiája</a:t>
            </a:r>
            <a:r>
              <a:rPr lang="hu-HU" dirty="0" smtClean="0"/>
              <a:t>) - </a:t>
            </a:r>
            <a:r>
              <a:rPr lang="hu-HU" dirty="0" err="1" smtClean="0"/>
              <a:t>Kurzweil</a:t>
            </a:r>
            <a:endParaRPr lang="hu-HU" dirty="0" smtClean="0"/>
          </a:p>
          <a:p>
            <a:r>
              <a:rPr lang="hu-HU" dirty="0" smtClean="0"/>
              <a:t>Szuperintelligencia (</a:t>
            </a:r>
            <a:r>
              <a:rPr lang="hu-HU" dirty="0" err="1" smtClean="0"/>
              <a:t>Bostrom</a:t>
            </a:r>
            <a:r>
              <a:rPr lang="hu-HU" dirty="0" smtClean="0"/>
              <a:t>)</a:t>
            </a:r>
          </a:p>
          <a:p>
            <a:r>
              <a:rPr lang="hu-HU" dirty="0" smtClean="0"/>
              <a:t>„Minden emberi lény alkotott valami önmagán túlmutatót: épp ti volnátok hát apálya ennek a nagy dagálynak, és inkább visszatérnétek az állathoz, semmint, hogy felülkerekedtek az emberen?”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smtClean="0"/>
              <a:t>Nietzsche</a:t>
            </a:r>
            <a:r>
              <a:rPr lang="hu-HU" dirty="0" smtClean="0"/>
              <a:t>) 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Létfelejtés</a:t>
            </a: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hu-HU" dirty="0" smtClean="0"/>
              <a:t>Big </a:t>
            </a:r>
            <a:r>
              <a:rPr lang="hu-HU" dirty="0" err="1" smtClean="0"/>
              <a:t>data</a:t>
            </a:r>
            <a:r>
              <a:rPr lang="hu-HU" dirty="0" smtClean="0"/>
              <a:t> és a </a:t>
            </a:r>
            <a:r>
              <a:rPr lang="hu-HU" dirty="0" err="1" smtClean="0"/>
              <a:t>parmenideszi</a:t>
            </a:r>
            <a:r>
              <a:rPr lang="hu-HU" dirty="0" smtClean="0"/>
              <a:t> Minden Egy</a:t>
            </a:r>
          </a:p>
          <a:p>
            <a:r>
              <a:rPr lang="hu-HU" dirty="0" smtClean="0"/>
              <a:t>Globális egyenlőtlenségek </a:t>
            </a:r>
            <a:r>
              <a:rPr lang="hu-HU" dirty="0" smtClean="0"/>
              <a:t>felerősödése</a:t>
            </a:r>
            <a:endParaRPr lang="hu-HU" dirty="0" smtClean="0"/>
          </a:p>
          <a:p>
            <a:r>
              <a:rPr lang="hu-HU" dirty="0" smtClean="0"/>
              <a:t>Lemaradó civilizációk</a:t>
            </a:r>
          </a:p>
          <a:p>
            <a:r>
              <a:rPr lang="hu-HU" dirty="0" smtClean="0"/>
              <a:t>A háborús küszöb leszállása</a:t>
            </a:r>
          </a:p>
          <a:p>
            <a:r>
              <a:rPr lang="hu-HU" dirty="0" smtClean="0"/>
              <a:t>A létezők egyetemét behálózó  világ</a:t>
            </a:r>
          </a:p>
          <a:p>
            <a:r>
              <a:rPr lang="hu-HU" dirty="0" smtClean="0"/>
              <a:t>Sebezhetőség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Veszélyek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Kiberbűnözés</a:t>
            </a:r>
            <a:r>
              <a:rPr lang="hu-HU" dirty="0" smtClean="0"/>
              <a:t> ( identitás-lopás, hamis kép-hang dokumentumok, behatolás adatbázisokba, adatbázis manipuláció, adatlopás (</a:t>
            </a:r>
            <a:r>
              <a:rPr lang="hu-HU" dirty="0" err="1" smtClean="0"/>
              <a:t>spear</a:t>
            </a:r>
            <a:r>
              <a:rPr lang="hu-HU" dirty="0" smtClean="0"/>
              <a:t> </a:t>
            </a:r>
            <a:r>
              <a:rPr lang="hu-HU" dirty="0" err="1" smtClean="0"/>
              <a:t>fishing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Autonom</a:t>
            </a:r>
            <a:r>
              <a:rPr lang="hu-HU" dirty="0" smtClean="0"/>
              <a:t> eszközökkel végrehajtott támadás</a:t>
            </a:r>
          </a:p>
          <a:p>
            <a:r>
              <a:rPr lang="hu-HU" dirty="0" smtClean="0"/>
              <a:t>Titkos, célzott megfigyelés, félrevezetés, hamis politikai marketing (megszemélyesített robotok kommunikációja, Big Data alapon szegmentált csoportok politikai befolyásolása)</a:t>
            </a: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Machináció (Heidegger)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számítás (</a:t>
            </a:r>
            <a:r>
              <a:rPr lang="hu-HU" dirty="0" err="1" smtClean="0"/>
              <a:t>Berehcnung</a:t>
            </a:r>
            <a:r>
              <a:rPr lang="hu-HU" dirty="0" smtClean="0"/>
              <a:t>) feltétlenné válása</a:t>
            </a:r>
          </a:p>
          <a:p>
            <a:r>
              <a:rPr lang="hu-HU" dirty="0" smtClean="0"/>
              <a:t>A szervezettség, a gyorsaság, az </a:t>
            </a:r>
            <a:r>
              <a:rPr lang="hu-HU" dirty="0" err="1" smtClean="0"/>
              <a:t>óriásiasság</a:t>
            </a:r>
            <a:r>
              <a:rPr lang="hu-HU" dirty="0" smtClean="0"/>
              <a:t>, a   totális ellenőrzés kiterjedése</a:t>
            </a:r>
          </a:p>
          <a:p>
            <a:r>
              <a:rPr lang="hu-HU" dirty="0" smtClean="0"/>
              <a:t>A sokértelmű iránti teljes érzéketlenség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titoktalnság</a:t>
            </a:r>
            <a:endParaRPr lang="hu-HU" dirty="0" smtClean="0"/>
          </a:p>
          <a:p>
            <a:r>
              <a:rPr lang="hu-HU" dirty="0" smtClean="0"/>
              <a:t>A végesség iránti teljes tudatlanság</a:t>
            </a:r>
          </a:p>
          <a:p>
            <a:r>
              <a:rPr lang="hu-HU" dirty="0" smtClean="0"/>
              <a:t>Planetáris idiotizmus (önmagára gerjedő hatalmi téboly)</a:t>
            </a:r>
          </a:p>
          <a:p>
            <a:r>
              <a:rPr lang="hu-HU" dirty="0" smtClean="0"/>
              <a:t>A létezők egészére rátelepedő, önmagát </a:t>
            </a:r>
            <a:r>
              <a:rPr lang="hu-HU" dirty="0" err="1" smtClean="0"/>
              <a:t>totalizáció</a:t>
            </a:r>
            <a:r>
              <a:rPr lang="hu-HU" dirty="0" smtClean="0"/>
              <a:t> hatalmi </a:t>
            </a:r>
            <a:r>
              <a:rPr lang="hu-HU" dirty="0" smtClean="0"/>
              <a:t>berendezkedés </a:t>
            </a: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Hankiss Elemér öröksége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hu-HU" dirty="0" err="1" smtClean="0"/>
              <a:t>Sapere</a:t>
            </a:r>
            <a:r>
              <a:rPr lang="hu-HU" dirty="0" smtClean="0"/>
              <a:t> </a:t>
            </a:r>
            <a:r>
              <a:rPr lang="hu-HU" dirty="0" err="1" smtClean="0"/>
              <a:t>aude</a:t>
            </a:r>
            <a:r>
              <a:rPr lang="hu-HU" dirty="0" smtClean="0"/>
              <a:t>! (Merj tudni!) helyett:</a:t>
            </a:r>
          </a:p>
          <a:p>
            <a:r>
              <a:rPr lang="hu-HU" dirty="0" err="1" smtClean="0"/>
              <a:t>Sapere</a:t>
            </a:r>
            <a:r>
              <a:rPr lang="hu-HU" dirty="0" smtClean="0"/>
              <a:t> </a:t>
            </a:r>
            <a:r>
              <a:rPr lang="hu-HU" dirty="0" err="1" smtClean="0"/>
              <a:t>vivere</a:t>
            </a:r>
            <a:r>
              <a:rPr lang="hu-HU" dirty="0" smtClean="0"/>
              <a:t>! (Merj élni)</a:t>
            </a:r>
          </a:p>
          <a:p>
            <a:r>
              <a:rPr lang="hu-HU" dirty="0" smtClean="0"/>
              <a:t>A modernitás botrányai (holokauszt, </a:t>
            </a:r>
            <a:r>
              <a:rPr lang="hu-HU" dirty="0" err="1" smtClean="0"/>
              <a:t>Hiroshima</a:t>
            </a:r>
            <a:r>
              <a:rPr lang="hu-HU" dirty="0" smtClean="0"/>
              <a:t>, </a:t>
            </a:r>
            <a:r>
              <a:rPr lang="hu-HU" dirty="0" err="1" smtClean="0"/>
              <a:t>gulag</a:t>
            </a:r>
            <a:r>
              <a:rPr lang="hu-HU" dirty="0" smtClean="0"/>
              <a:t> </a:t>
            </a:r>
            <a:r>
              <a:rPr lang="hu-HU" dirty="0" err="1" smtClean="0"/>
              <a:t>archipelago</a:t>
            </a:r>
            <a:r>
              <a:rPr lang="hu-HU" dirty="0" smtClean="0"/>
              <a:t>)</a:t>
            </a:r>
          </a:p>
          <a:p>
            <a:r>
              <a:rPr lang="hu-HU" dirty="0" smtClean="0"/>
              <a:t>Az emberi kaland nem ér véget</a:t>
            </a:r>
          </a:p>
          <a:p>
            <a:r>
              <a:rPr lang="hu-HU" dirty="0" smtClean="0"/>
              <a:t>Az </a:t>
            </a:r>
            <a:r>
              <a:rPr lang="hu-HU" dirty="0" err="1" smtClean="0"/>
              <a:t>episztemológiai</a:t>
            </a:r>
            <a:r>
              <a:rPr lang="hu-HU" dirty="0" smtClean="0"/>
              <a:t> tudás </a:t>
            </a:r>
            <a:r>
              <a:rPr lang="hu-HU" dirty="0" err="1" smtClean="0"/>
              <a:t>outsourcingja</a:t>
            </a:r>
            <a:r>
              <a:rPr lang="hu-HU" dirty="0" smtClean="0"/>
              <a:t> nem jelentheti az </a:t>
            </a:r>
            <a:r>
              <a:rPr lang="hu-HU" dirty="0" err="1" smtClean="0"/>
              <a:t>axiológiai</a:t>
            </a:r>
            <a:r>
              <a:rPr lang="hu-HU" dirty="0" smtClean="0"/>
              <a:t> tudás feladását</a:t>
            </a:r>
          </a:p>
          <a:p>
            <a:r>
              <a:rPr lang="hu-HU" dirty="0" smtClean="0"/>
              <a:t>A jó és a rossz, a szép és a rút, az igazságos és az igazságtalan tudása</a:t>
            </a:r>
          </a:p>
          <a:p>
            <a:r>
              <a:rPr lang="hu-HU" dirty="0" smtClean="0"/>
              <a:t>A nyugati gondolkodás kezdeteihez való visszatérés: rákérdezve arra, ami van</a:t>
            </a:r>
          </a:p>
          <a:p>
            <a:r>
              <a:rPr lang="hu-HU" dirty="0" smtClean="0"/>
              <a:t>A kérdező ember</a:t>
            </a: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2018 (MIT előrejelzés)</a:t>
            </a: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3 D-s fémnyomtatás</a:t>
            </a:r>
          </a:p>
          <a:p>
            <a:r>
              <a:rPr lang="hu-HU" dirty="0" smtClean="0"/>
              <a:t>Mesterséges embrió őssejtből</a:t>
            </a:r>
          </a:p>
          <a:p>
            <a:r>
              <a:rPr lang="hu-HU" dirty="0" smtClean="0"/>
              <a:t>MI mindennapi alkalmazások felhőalapon-mindenkinek</a:t>
            </a:r>
          </a:p>
          <a:p>
            <a:r>
              <a:rPr lang="hu-HU" dirty="0" smtClean="0"/>
              <a:t>Szenzorokkal borított város</a:t>
            </a:r>
          </a:p>
          <a:p>
            <a:r>
              <a:rPr lang="hu-HU" dirty="0" smtClean="0"/>
              <a:t>Ultra realista képek, hangok MI kooperációval</a:t>
            </a:r>
          </a:p>
          <a:p>
            <a:r>
              <a:rPr lang="hu-HU" dirty="0" smtClean="0"/>
              <a:t>Széndioxid mentes természetes gáz</a:t>
            </a:r>
          </a:p>
          <a:p>
            <a:r>
              <a:rPr lang="hu-HU" dirty="0" smtClean="0"/>
              <a:t>Szinkron fordító füldugó</a:t>
            </a:r>
          </a:p>
          <a:p>
            <a:r>
              <a:rPr lang="hu-HU" dirty="0" err="1" smtClean="0"/>
              <a:t>Blockchainre</a:t>
            </a:r>
            <a:r>
              <a:rPr lang="hu-HU" dirty="0" smtClean="0"/>
              <a:t> terelt magánszféra</a:t>
            </a:r>
          </a:p>
          <a:p>
            <a:r>
              <a:rPr lang="hu-HU" dirty="0" smtClean="0"/>
              <a:t>Genetikai jövendőmondás</a:t>
            </a:r>
          </a:p>
          <a:p>
            <a:r>
              <a:rPr lang="hu-HU" dirty="0" smtClean="0"/>
              <a:t>Molekula szimuláció </a:t>
            </a:r>
          </a:p>
          <a:p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76672"/>
            <a:ext cx="1222851" cy="12192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1" name="Kép 10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29632"/>
            <a:ext cx="828830" cy="826379"/>
          </a:xfrm>
        </p:spPr>
      </p:pic>
      <p:sp>
        <p:nvSpPr>
          <p:cNvPr id="8" name="Tartalom helye 2"/>
          <p:cNvSpPr>
            <a:spLocks noGrp="1"/>
          </p:cNvSpPr>
          <p:nvPr>
            <p:ph type="body" sz="half" idx="2"/>
          </p:nvPr>
        </p:nvSpPr>
        <p:spPr>
          <a:xfrm>
            <a:off x="1475656" y="2564904"/>
            <a:ext cx="5915000" cy="2049091"/>
          </a:xfrm>
        </p:spPr>
        <p:txBody>
          <a:bodyPr>
            <a:normAutofit fontScale="85000" lnSpcReduction="10000"/>
          </a:bodyPr>
          <a:lstStyle/>
          <a:p>
            <a:endParaRPr lang="hu-HU" sz="1600" dirty="0" smtClean="0"/>
          </a:p>
          <a:p>
            <a:pPr algn="ctr"/>
            <a:r>
              <a:rPr lang="hu-HU" sz="5800" b="1" dirty="0" smtClean="0"/>
              <a:t>Ember 2.0-Ipar 4.0</a:t>
            </a:r>
            <a:r>
              <a:rPr lang="hu-HU" sz="4400" b="1" dirty="0" smtClean="0"/>
              <a:t/>
            </a:r>
            <a:br>
              <a:rPr lang="hu-HU" sz="4400" b="1" dirty="0" smtClean="0"/>
            </a:br>
            <a:r>
              <a:rPr lang="hu-HU" sz="4400" dirty="0" smtClean="0"/>
              <a:t>A szuperintelligencia kora</a:t>
            </a:r>
            <a:endParaRPr lang="hu-HU" sz="4400" dirty="0"/>
          </a:p>
        </p:txBody>
      </p:sp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Élet és evolúció</a:t>
            </a: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5915000" cy="4691063"/>
          </a:xfrm>
        </p:spPr>
        <p:txBody>
          <a:bodyPr>
            <a:normAutofit/>
          </a:bodyPr>
          <a:lstStyle/>
          <a:p>
            <a:endParaRPr lang="hu-HU" sz="1600" dirty="0" smtClean="0"/>
          </a:p>
          <a:p>
            <a:r>
              <a:rPr lang="hu-HU" sz="2400" dirty="0" smtClean="0"/>
              <a:t>Élet=Információ+kommunikáció (gének)</a:t>
            </a:r>
          </a:p>
          <a:p>
            <a:r>
              <a:rPr lang="hu-HU" sz="2400" dirty="0" err="1" smtClean="0"/>
              <a:t>Persister</a:t>
            </a:r>
            <a:r>
              <a:rPr lang="hu-HU" sz="2400" dirty="0" smtClean="0"/>
              <a:t> és </a:t>
            </a:r>
            <a:r>
              <a:rPr lang="hu-HU" sz="2400" dirty="0" err="1" smtClean="0"/>
              <a:t>Reproducer</a:t>
            </a:r>
            <a:endParaRPr lang="hu-HU" sz="2400" dirty="0" smtClean="0"/>
          </a:p>
          <a:p>
            <a:r>
              <a:rPr lang="hu-HU" sz="2400" dirty="0" smtClean="0"/>
              <a:t>Az idő legyőzése</a:t>
            </a:r>
          </a:p>
          <a:p>
            <a:r>
              <a:rPr lang="hu-HU" sz="2400" dirty="0" smtClean="0"/>
              <a:t>A változások és az alkalmazkodás</a:t>
            </a:r>
          </a:p>
          <a:p>
            <a:r>
              <a:rPr lang="hu-HU" sz="2400" dirty="0" smtClean="0"/>
              <a:t>„növeld a lehetséges megoldások számát”</a:t>
            </a:r>
          </a:p>
          <a:p>
            <a:r>
              <a:rPr lang="hu-HU" sz="2400" dirty="0" smtClean="0"/>
              <a:t>„találd meg a megfelelő megoldást”</a:t>
            </a:r>
          </a:p>
          <a:p>
            <a:r>
              <a:rPr lang="hu-HU" sz="2400" dirty="0" smtClean="0"/>
              <a:t>„örökítsd át </a:t>
            </a:r>
            <a:r>
              <a:rPr lang="hu-HU" sz="2400" dirty="0" smtClean="0"/>
              <a:t>utódaidra</a:t>
            </a:r>
            <a:r>
              <a:rPr lang="hu-HU" sz="2400" dirty="0" smtClean="0"/>
              <a:t>”</a:t>
            </a:r>
          </a:p>
          <a:p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Ember 1.0</a:t>
            </a:r>
            <a:endParaRPr lang="hu-HU" dirty="0"/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259632" y="1268760"/>
            <a:ext cx="7427168" cy="4691063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Információk átadása kettős úton (gének, </a:t>
            </a:r>
            <a:r>
              <a:rPr lang="hu-HU" sz="2800" dirty="0" err="1" smtClean="0"/>
              <a:t>mémek</a:t>
            </a:r>
            <a:r>
              <a:rPr lang="hu-HU" sz="2800" dirty="0" smtClean="0"/>
              <a:t>)</a:t>
            </a:r>
          </a:p>
          <a:p>
            <a:r>
              <a:rPr lang="hu-HU" sz="2800" dirty="0" smtClean="0"/>
              <a:t>Testi különlegesség (két végtag mozgásra, két végtag manipulációra szolgál)</a:t>
            </a:r>
          </a:p>
          <a:p>
            <a:r>
              <a:rPr lang="hu-HU" sz="2800" dirty="0" smtClean="0"/>
              <a:t>Hüvelykujjak szembefordíthatók a kézen</a:t>
            </a:r>
          </a:p>
          <a:p>
            <a:r>
              <a:rPr lang="hu-HU" sz="2800" dirty="0" smtClean="0"/>
              <a:t>Gégefő és lágy szájpadlás nem ér össze (hangképzés)</a:t>
            </a:r>
          </a:p>
          <a:p>
            <a:r>
              <a:rPr lang="hu-HU" sz="2800" dirty="0" smtClean="0"/>
              <a:t>Nagy agy, nagy agykéreg</a:t>
            </a:r>
          </a:p>
          <a:p>
            <a:r>
              <a:rPr lang="hu-HU" sz="2800" dirty="0" smtClean="0"/>
              <a:t>Nyelv, beszéd</a:t>
            </a:r>
          </a:p>
          <a:p>
            <a:r>
              <a:rPr lang="hu-HU" sz="2800" dirty="0" smtClean="0"/>
              <a:t>Hosszú érési, szocializációs periódus</a:t>
            </a:r>
            <a:endParaRPr lang="hu-HU" sz="2800" dirty="0"/>
          </a:p>
        </p:txBody>
      </p:sp>
      <p:pic>
        <p:nvPicPr>
          <p:cNvPr id="8" name="Kép 7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intelligencia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változások megértése</a:t>
            </a:r>
          </a:p>
          <a:p>
            <a:r>
              <a:rPr lang="hu-HU" dirty="0" smtClean="0"/>
              <a:t>Adekvát reakciók, </a:t>
            </a:r>
            <a:r>
              <a:rPr lang="hu-HU" dirty="0" err="1" smtClean="0"/>
              <a:t>alkalmazkodásás</a:t>
            </a:r>
            <a:endParaRPr lang="hu-HU" dirty="0" smtClean="0"/>
          </a:p>
          <a:p>
            <a:r>
              <a:rPr lang="hu-HU" dirty="0" smtClean="0"/>
              <a:t>„Darwini lények”- fix, genetikailag adott viselkedési repertoár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Skinneri</a:t>
            </a:r>
            <a:r>
              <a:rPr lang="hu-HU" dirty="0" smtClean="0"/>
              <a:t> lények”</a:t>
            </a:r>
            <a:r>
              <a:rPr lang="hu-HU" dirty="0" err="1" smtClean="0"/>
              <a:t>-instrumentális</a:t>
            </a:r>
            <a:r>
              <a:rPr lang="hu-HU" dirty="0" smtClean="0"/>
              <a:t> tanulás, sikeres reakciók megmaradnak, hibásak eltűnnek</a:t>
            </a:r>
          </a:p>
          <a:p>
            <a:r>
              <a:rPr lang="hu-HU" dirty="0" smtClean="0"/>
              <a:t>„Popperi lények”</a:t>
            </a:r>
            <a:r>
              <a:rPr lang="hu-HU" dirty="0" err="1" smtClean="0"/>
              <a:t>-hipotézis</a:t>
            </a:r>
            <a:r>
              <a:rPr lang="hu-HU" dirty="0" smtClean="0"/>
              <a:t> állítás, anticipáció, modellezés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Gregory</a:t>
            </a:r>
            <a:r>
              <a:rPr lang="hu-HU" dirty="0" smtClean="0"/>
              <a:t> lények” –nyelv által teremtett világ, logikus gondolkodás, lehetőség és valóság</a:t>
            </a:r>
          </a:p>
          <a:p>
            <a:r>
              <a:rPr lang="hu-HU" dirty="0" smtClean="0"/>
              <a:t>„Szuperintelligencia”- nem természeti úton kifejlődött intelligencia, hálózatba kapcsoltság, az emberi intelligencia meghaladása, az evolúció új állomása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7" name="Kép 6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Régi Mesterséges Intelligencia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Emberek által meghatározott feladatok gépi elvégzése</a:t>
            </a:r>
          </a:p>
          <a:p>
            <a:r>
              <a:rPr lang="hu-HU" dirty="0" smtClean="0"/>
              <a:t>Kombinációs lehetőségek kihasználása, sakk, go, bridzs</a:t>
            </a:r>
          </a:p>
          <a:p>
            <a:r>
              <a:rPr lang="hu-HU" dirty="0" smtClean="0"/>
              <a:t>Matematikai tételek bizonyítása</a:t>
            </a:r>
          </a:p>
          <a:p>
            <a:r>
              <a:rPr lang="hu-HU" dirty="0" smtClean="0"/>
              <a:t>Szövegek, zenék, létrehozása, logisztikai műveletek végzése (vezénylés, szappanopera </a:t>
            </a:r>
            <a:r>
              <a:rPr lang="hu-HU" dirty="0" smtClean="0"/>
              <a:t>írás</a:t>
            </a:r>
            <a:r>
              <a:rPr lang="hu-HU" dirty="0" smtClean="0"/>
              <a:t>, </a:t>
            </a:r>
            <a:r>
              <a:rPr lang="hu-HU" dirty="0" smtClean="0"/>
              <a:t>újságírás</a:t>
            </a:r>
            <a:r>
              <a:rPr lang="hu-HU" dirty="0" smtClean="0"/>
              <a:t>, rutin válaszadás)</a:t>
            </a:r>
          </a:p>
          <a:p>
            <a:r>
              <a:rPr lang="hu-HU" dirty="0" smtClean="0"/>
              <a:t>Meglepetések kezelésére nem képes</a:t>
            </a:r>
          </a:p>
          <a:p>
            <a:r>
              <a:rPr lang="hu-HU" dirty="0" smtClean="0"/>
              <a:t>Korlátozott </a:t>
            </a:r>
            <a:r>
              <a:rPr lang="hu-HU" dirty="0" smtClean="0"/>
              <a:t>memória kapacitás, kevés számú adat befogadása, tanulásra való alkalmatlanság </a:t>
            </a: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alkalmazások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Internetre kapcsoltság</a:t>
            </a:r>
          </a:p>
          <a:p>
            <a:r>
              <a:rPr lang="hu-HU" dirty="0" smtClean="0"/>
              <a:t>Mobil eszközök</a:t>
            </a:r>
          </a:p>
          <a:p>
            <a:r>
              <a:rPr lang="hu-HU" dirty="0" smtClean="0"/>
              <a:t>Jól algoritmizálható megoldások</a:t>
            </a:r>
          </a:p>
          <a:p>
            <a:r>
              <a:rPr lang="hu-HU" dirty="0" smtClean="0"/>
              <a:t>Testi adatok</a:t>
            </a:r>
          </a:p>
          <a:p>
            <a:r>
              <a:rPr lang="hu-HU" dirty="0" smtClean="0"/>
              <a:t>Szenzorokról származó adatok</a:t>
            </a:r>
          </a:p>
          <a:p>
            <a:r>
              <a:rPr lang="hu-HU" dirty="0" smtClean="0"/>
              <a:t>Rutin tudás, természetes nyelv</a:t>
            </a:r>
          </a:p>
          <a:p>
            <a:r>
              <a:rPr lang="hu-HU" dirty="0" smtClean="0"/>
              <a:t>Orvosi, jogi, mindennapi információ adás</a:t>
            </a:r>
          </a:p>
          <a:p>
            <a:r>
              <a:rPr lang="hu-HU" dirty="0" smtClean="0"/>
              <a:t>Watson, (</a:t>
            </a:r>
            <a:r>
              <a:rPr lang="hu-HU" dirty="0" err="1" smtClean="0"/>
              <a:t>Jeopardy</a:t>
            </a:r>
            <a:r>
              <a:rPr lang="hu-HU" dirty="0" smtClean="0"/>
              <a:t> győztes 2011-ben)</a:t>
            </a:r>
          </a:p>
          <a:p>
            <a:r>
              <a:rPr lang="hu-HU" dirty="0" smtClean="0"/>
              <a:t>RADAR (</a:t>
            </a:r>
            <a:r>
              <a:rPr lang="hu-HU" dirty="0" err="1" smtClean="0"/>
              <a:t>Reporters</a:t>
            </a:r>
            <a:r>
              <a:rPr lang="hu-HU" dirty="0" smtClean="0"/>
              <a:t> and Data And Robot Project) </a:t>
            </a:r>
            <a:r>
              <a:rPr lang="hu-HU" dirty="0" smtClean="0"/>
              <a:t>ú</a:t>
            </a:r>
            <a:r>
              <a:rPr lang="hu-HU" dirty="0" smtClean="0"/>
              <a:t>jságcikkgyártó </a:t>
            </a:r>
            <a:r>
              <a:rPr lang="hu-HU" dirty="0" smtClean="0"/>
              <a:t>szoftver</a:t>
            </a:r>
          </a:p>
          <a:p>
            <a:r>
              <a:rPr lang="hu-HU" dirty="0" smtClean="0"/>
              <a:t>Hamis </a:t>
            </a:r>
            <a:r>
              <a:rPr lang="hu-HU" dirty="0" smtClean="0"/>
              <a:t>hírek </a:t>
            </a:r>
            <a:r>
              <a:rPr lang="hu-HU" dirty="0" smtClean="0"/>
              <a:t>terjesztése</a:t>
            </a: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</a:t>
            </a:r>
            <a:r>
              <a:rPr lang="hu-HU" dirty="0" smtClean="0"/>
              <a:t>MI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Digitalizáció</a:t>
            </a:r>
            <a:endParaRPr lang="hu-HU" dirty="0" smtClean="0"/>
          </a:p>
          <a:p>
            <a:r>
              <a:rPr lang="hu-HU" dirty="0" err="1" smtClean="0"/>
              <a:t>Datafikáció</a:t>
            </a:r>
            <a:endParaRPr lang="hu-HU" dirty="0" smtClean="0"/>
          </a:p>
          <a:p>
            <a:r>
              <a:rPr lang="hu-HU" dirty="0" smtClean="0"/>
              <a:t>Nagy és egyre növekvő adatmennyiség</a:t>
            </a:r>
          </a:p>
          <a:p>
            <a:r>
              <a:rPr lang="hu-HU" dirty="0" smtClean="0"/>
              <a:t>Hatalmas memória </a:t>
            </a:r>
            <a:r>
              <a:rPr lang="hu-HU" dirty="0" smtClean="0"/>
              <a:t>kapacitás</a:t>
            </a:r>
          </a:p>
          <a:p>
            <a:r>
              <a:rPr lang="hu-HU" dirty="0" smtClean="0"/>
              <a:t>Hálózatosodás</a:t>
            </a:r>
          </a:p>
          <a:p>
            <a:r>
              <a:rPr lang="hu-HU" dirty="0" smtClean="0"/>
              <a:t>Evolúciós logika alapján működő problémamegoldó algoritmusok (csak a legsikeresebbek maradnak meg)</a:t>
            </a:r>
          </a:p>
          <a:p>
            <a:r>
              <a:rPr lang="hu-HU" dirty="0" smtClean="0"/>
              <a:t>Bizonytalanság kezelés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Mesterséges neurális hálózat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Bemeneti rétegek, kimeneti rétegek</a:t>
            </a:r>
          </a:p>
          <a:p>
            <a:r>
              <a:rPr lang="hu-HU" dirty="0" smtClean="0"/>
              <a:t>Minden rejtett rétegben meghatározott számú elemi neuronok vannak, melyek az előző rétegbeli összes neuron kimenetének súlyozott összegét állítják elő, majd ezt minden neuron aktivációs függvénye követi</a:t>
            </a:r>
          </a:p>
          <a:p>
            <a:r>
              <a:rPr lang="hu-HU" dirty="0" smtClean="0"/>
              <a:t>„Mély tanulás” –természetes nyelvfeldolgozás</a:t>
            </a:r>
          </a:p>
          <a:p>
            <a:r>
              <a:rPr lang="hu-HU" dirty="0" smtClean="0"/>
              <a:t>Gépi tanuló algoritmusok </a:t>
            </a:r>
            <a:r>
              <a:rPr lang="hu-HU" dirty="0" smtClean="0"/>
              <a:t>strukturált </a:t>
            </a:r>
            <a:r>
              <a:rPr lang="hu-HU" dirty="0" smtClean="0"/>
              <a:t>összessége, melynek rétegei a bemeneti adatok absztrakcióinak kinyerésével modellezésre képesek </a:t>
            </a:r>
          </a:p>
          <a:p>
            <a:r>
              <a:rPr lang="hu-HU" dirty="0" smtClean="0"/>
              <a:t>A kétség, a kíváncsiság beépítése</a:t>
            </a:r>
            <a:endParaRPr lang="hu-HU" dirty="0"/>
          </a:p>
        </p:txBody>
      </p:sp>
      <p:pic>
        <p:nvPicPr>
          <p:cNvPr id="6" name="Kép 5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898</Words>
  <Application>Microsoft Office PowerPoint</Application>
  <PresentationFormat>Diavetítés a képernyőre (4:3 oldalarány)</PresentationFormat>
  <Paragraphs>131</Paragraphs>
  <Slides>19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Office-téma</vt:lpstr>
      <vt:lpstr>Megújuló Egyetem Felsőoktatási intézményi fejlesztések a felsőfokú oktatás minőségének és hozzáférhetőségének együttes javítása érdekében   EFOP-3.4.3-16-2016-00015 </vt:lpstr>
      <vt:lpstr>2. dia</vt:lpstr>
      <vt:lpstr>Élet és evolúció</vt:lpstr>
      <vt:lpstr>Ember 1.0</vt:lpstr>
      <vt:lpstr>Az intelligencia</vt:lpstr>
      <vt:lpstr>Régi Mesterséges Intelligencia</vt:lpstr>
      <vt:lpstr>MI alkalmazások</vt:lpstr>
      <vt:lpstr>új MI</vt:lpstr>
      <vt:lpstr>Mesterséges neurális hálózat</vt:lpstr>
      <vt:lpstr>MI típusok</vt:lpstr>
      <vt:lpstr>4.0 ipari forradalom</vt:lpstr>
      <vt:lpstr>A fölösleges ember</vt:lpstr>
      <vt:lpstr>Ember 2.0</vt:lpstr>
      <vt:lpstr>Létfelejtés</vt:lpstr>
      <vt:lpstr>Veszélyek</vt:lpstr>
      <vt:lpstr>Machináció (Heidegger)</vt:lpstr>
      <vt:lpstr>Hankiss Elemér öröksége</vt:lpstr>
      <vt:lpstr>2018 (MIT előrejelzés)</vt:lpstr>
      <vt:lpstr>KÖSZÖNÖM  A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Graholy Éva</cp:lastModifiedBy>
  <cp:revision>78</cp:revision>
  <dcterms:created xsi:type="dcterms:W3CDTF">2014-03-03T11:13:53Z</dcterms:created>
  <dcterms:modified xsi:type="dcterms:W3CDTF">2018-03-08T13:34:34Z</dcterms:modified>
</cp:coreProperties>
</file>