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9"/>
  </p:notesMasterIdLst>
  <p:sldIdLst>
    <p:sldId id="256" r:id="rId2"/>
    <p:sldId id="261" r:id="rId3"/>
    <p:sldId id="273" r:id="rId4"/>
    <p:sldId id="274" r:id="rId5"/>
    <p:sldId id="276" r:id="rId6"/>
    <p:sldId id="275" r:id="rId7"/>
    <p:sldId id="264" r:id="rId8"/>
    <p:sldId id="260" r:id="rId9"/>
    <p:sldId id="270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5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napToObjects="1"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2017.09.28.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2017.09.28.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2017.09.28.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2017.09.28.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2017.09.28.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493155"/>
            <a:ext cx="7684268" cy="2304256"/>
          </a:xfrm>
        </p:spPr>
        <p:txBody>
          <a:bodyPr>
            <a:normAutofit/>
          </a:bodyPr>
          <a:lstStyle/>
          <a:p>
            <a:r>
              <a:rPr lang="hu-HU" sz="2000" dirty="0"/>
              <a:t>Megújuló Egyetem Felsőoktatási intézményi fejlesztések a felsőfokú oktatás minőségének és hozzáférhetőségének együttes javítása érdekében </a:t>
            </a:r>
            <a:r>
              <a:rPr lang="hu-HU" sz="1600" dirty="0" smtClean="0"/>
              <a:t/>
            </a:r>
            <a:br>
              <a:rPr lang="hu-HU" sz="1600" dirty="0" smtClean="0"/>
            </a:br>
            <a:r>
              <a:rPr lang="hu-HU" sz="1600" dirty="0" smtClean="0"/>
              <a:t/>
            </a:r>
            <a:br>
              <a:rPr lang="hu-HU" sz="1600" dirty="0" smtClean="0"/>
            </a:br>
            <a:r>
              <a:rPr lang="hu-HU" sz="2400" dirty="0" smtClean="0"/>
              <a:t>EFOP-3.4.3-16-2016-00015</a:t>
            </a:r>
            <a:r>
              <a:rPr lang="hu-HU" dirty="0" smtClean="0"/>
              <a:t> </a:t>
            </a:r>
            <a:endParaRPr lang="hu-HU" sz="280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23528" y="302585"/>
            <a:ext cx="7776864" cy="783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dirty="0" smtClean="0"/>
              <a:t>Főnix – me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76672"/>
            <a:ext cx="1222851" cy="121923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97948" y="4077072"/>
            <a:ext cx="5472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FŐNIX- ME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Dr. Szepessy Péter</a:t>
            </a:r>
            <a:endParaRPr lang="hu-HU" sz="2000" b="1" dirty="0" smtClean="0">
              <a:solidFill>
                <a:schemeClr val="bg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jó polgár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3600" b="1" dirty="0" smtClean="0"/>
              <a:t>A mítosz születése.</a:t>
            </a:r>
          </a:p>
          <a:p>
            <a:r>
              <a:rPr lang="hu-HU" sz="3600" b="1" dirty="0" smtClean="0"/>
              <a:t>Felvilágosodás. A harmadik rend a józan ész, értelem, és a humánum hordozója.</a:t>
            </a:r>
          </a:p>
          <a:p>
            <a:r>
              <a:rPr lang="hu-HU" sz="3600" b="1" dirty="0" smtClean="0"/>
              <a:t>Ellenfél a kegyetlen és szűklátókörű arisztokrácia, és a maradi és „sötét” egyház.</a:t>
            </a:r>
          </a:p>
          <a:p>
            <a:r>
              <a:rPr lang="hu-HU" sz="3600" b="1" dirty="0" smtClean="0"/>
              <a:t>Forradalom! 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56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1863725"/>
            <a:ext cx="5111750" cy="3833812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>
          <a:xfrm>
            <a:off x="447989" y="1435100"/>
            <a:ext cx="3008313" cy="4691063"/>
          </a:xfrm>
        </p:spPr>
        <p:txBody>
          <a:bodyPr>
            <a:normAutofit/>
          </a:bodyPr>
          <a:lstStyle/>
          <a:p>
            <a:r>
              <a:rPr lang="hu-HU" sz="3600" b="1" i="1" dirty="0" smtClean="0"/>
              <a:t>A polgári világ</a:t>
            </a:r>
            <a:r>
              <a:rPr lang="hu-HU" sz="3600" b="1" dirty="0" smtClean="0"/>
              <a:t>:</a:t>
            </a:r>
          </a:p>
          <a:p>
            <a:r>
              <a:rPr lang="hu-HU" sz="3600" b="1" dirty="0" smtClean="0"/>
              <a:t>Lakóhely </a:t>
            </a:r>
          </a:p>
          <a:p>
            <a:r>
              <a:rPr lang="hu-HU" sz="3600" b="1" dirty="0" smtClean="0"/>
              <a:t>Társadalmi státusz</a:t>
            </a:r>
          </a:p>
          <a:p>
            <a:r>
              <a:rPr lang="hu-HU" sz="3600" b="1" dirty="0" smtClean="0"/>
              <a:t>Világkép </a:t>
            </a:r>
            <a:endParaRPr lang="hu-HU" sz="3600" b="1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jó polgár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61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jó polgár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/>
              <a:t>A város</a:t>
            </a:r>
          </a:p>
          <a:p>
            <a:r>
              <a:rPr lang="hu-HU" sz="3600" b="1" dirty="0" smtClean="0"/>
              <a:t>A középkorban még polgári?</a:t>
            </a:r>
          </a:p>
          <a:p>
            <a:r>
              <a:rPr lang="hu-HU" sz="3600" b="1" dirty="0"/>
              <a:t>A</a:t>
            </a:r>
            <a:r>
              <a:rPr lang="hu-HU" sz="3600" b="1" dirty="0" smtClean="0"/>
              <a:t> XIX. </a:t>
            </a:r>
            <a:r>
              <a:rPr lang="hu-HU" sz="3600" b="1" dirty="0"/>
              <a:t>s</a:t>
            </a:r>
            <a:r>
              <a:rPr lang="hu-HU" sz="3600" b="1" dirty="0" smtClean="0"/>
              <a:t>zázadi változás</a:t>
            </a:r>
          </a:p>
          <a:p>
            <a:r>
              <a:rPr lang="hu-HU" sz="3600" b="1" dirty="0" smtClean="0"/>
              <a:t>A munkásság szerepe</a:t>
            </a:r>
          </a:p>
          <a:p>
            <a:r>
              <a:rPr lang="hu-HU" sz="3600" b="1" dirty="0" smtClean="0"/>
              <a:t>XX. század: középosztály, tömeg!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72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jó polgár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3600" b="1" i="1" dirty="0" smtClean="0"/>
              <a:t>A társadalmi státusz</a:t>
            </a:r>
            <a:r>
              <a:rPr lang="hu-HU" sz="3600" b="1" dirty="0" smtClean="0"/>
              <a:t>.</a:t>
            </a:r>
          </a:p>
          <a:p>
            <a:r>
              <a:rPr lang="hu-HU" sz="3600" b="1" dirty="0" smtClean="0"/>
              <a:t>A modern világ a polgár igazi otthona.</a:t>
            </a:r>
          </a:p>
          <a:p>
            <a:r>
              <a:rPr lang="hu-HU" sz="3600" b="1" dirty="0" smtClean="0"/>
              <a:t>Emelkedő presztízs.</a:t>
            </a:r>
          </a:p>
          <a:p>
            <a:r>
              <a:rPr lang="hu-HU" sz="3600" b="1" dirty="0" smtClean="0"/>
              <a:t>Gazdasági és politikai hatalom.</a:t>
            </a:r>
          </a:p>
          <a:p>
            <a:r>
              <a:rPr lang="hu-HU" sz="3600" b="1" dirty="0" smtClean="0"/>
              <a:t>Differenciálódás a polgárságon belül.</a:t>
            </a:r>
            <a:r>
              <a:rPr lang="hu-HU" b="1" dirty="0" smtClean="0"/>
              <a:t> 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1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jó polgár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i="1" dirty="0" smtClean="0"/>
              <a:t>A világkép.</a:t>
            </a:r>
          </a:p>
          <a:p>
            <a:r>
              <a:rPr lang="hu-HU" b="1" dirty="0" smtClean="0"/>
              <a:t>A polgár esetében „önkép”.</a:t>
            </a:r>
          </a:p>
          <a:p>
            <a:r>
              <a:rPr lang="hu-HU" b="1" dirty="0" smtClean="0"/>
              <a:t>A világ Ő maga.</a:t>
            </a:r>
          </a:p>
          <a:p>
            <a:r>
              <a:rPr lang="hu-HU" b="1" dirty="0" smtClean="0"/>
              <a:t>Az erkölcsi nyomás alóli felszabadulás.</a:t>
            </a:r>
          </a:p>
          <a:p>
            <a:r>
              <a:rPr lang="hu-HU" b="1" dirty="0" smtClean="0"/>
              <a:t>A gazdagság nem bűn.</a:t>
            </a:r>
          </a:p>
          <a:p>
            <a:r>
              <a:rPr lang="hu-HU" b="1" dirty="0" smtClean="0"/>
              <a:t>A kereskedelem és a pénz kereskedelme sem az!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68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/>
              <a:t>A jó polgár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600" b="1" dirty="0" smtClean="0"/>
              <a:t>A polgár helyett középosztály vagy a tömeg</a:t>
            </a:r>
          </a:p>
          <a:p>
            <a:r>
              <a:rPr lang="hu-HU" sz="3600" b="1" dirty="0" smtClean="0"/>
              <a:t>Inkonzisztencia 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14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/>
              <a:t>A jó polgár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i="1" dirty="0" smtClean="0"/>
              <a:t>Polgárosodás</a:t>
            </a:r>
            <a:r>
              <a:rPr lang="hu-HU" dirty="0" smtClean="0"/>
              <a:t>. </a:t>
            </a:r>
          </a:p>
          <a:p>
            <a:r>
              <a:rPr lang="hu-HU" b="1" dirty="0" smtClean="0"/>
              <a:t>Léteznek-e </a:t>
            </a:r>
            <a:r>
              <a:rPr lang="hu-HU" b="1" dirty="0"/>
              <a:t>még egyáltalán a régi, történeti hagyományok mentén formálódó társadalmi </a:t>
            </a:r>
            <a:r>
              <a:rPr lang="hu-HU" b="1" dirty="0" smtClean="0"/>
              <a:t>csoportosulások. </a:t>
            </a:r>
          </a:p>
          <a:p>
            <a:r>
              <a:rPr lang="hu-HU" b="1" dirty="0"/>
              <a:t>M</a:t>
            </a:r>
            <a:r>
              <a:rPr lang="hu-HU" b="1" dirty="0" smtClean="0"/>
              <a:t>ilyen </a:t>
            </a:r>
            <a:r>
              <a:rPr lang="hu-HU" b="1" dirty="0"/>
              <a:t>választ ad a magyar társadalom </a:t>
            </a:r>
            <a:r>
              <a:rPr lang="hu-HU" b="1" dirty="0" smtClean="0"/>
              <a:t>napjaink nagy dilemmájára, </a:t>
            </a:r>
            <a:r>
              <a:rPr lang="hu-HU" b="1" dirty="0"/>
              <a:t>a </a:t>
            </a:r>
            <a:r>
              <a:rPr lang="hu-HU" b="1" dirty="0" err="1"/>
              <a:t>globalizáló</a:t>
            </a:r>
            <a:r>
              <a:rPr lang="hu-HU" b="1" dirty="0"/>
              <a:t> újliberalizmus irányzatával kapcsolatban</a:t>
            </a:r>
            <a:r>
              <a:rPr lang="hu-HU" dirty="0"/>
              <a:t>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24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76672"/>
            <a:ext cx="1222851" cy="12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47989" y="44624"/>
            <a:ext cx="6284251" cy="936104"/>
          </a:xfrm>
        </p:spPr>
        <p:txBody>
          <a:bodyPr>
            <a:normAutofit/>
          </a:bodyPr>
          <a:lstStyle/>
          <a:p>
            <a:r>
              <a:rPr lang="hu-HU" sz="4800" dirty="0" smtClean="0"/>
              <a:t>A „jó” polgár</a:t>
            </a:r>
            <a:endParaRPr lang="hu-HU" sz="4800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4000" b="1" dirty="0"/>
              <a:t>Ki a „jó” polgár ?</a:t>
            </a:r>
          </a:p>
          <a:p>
            <a:r>
              <a:rPr lang="hu-HU" sz="4000" b="1" dirty="0" smtClean="0"/>
              <a:t>Ki </a:t>
            </a:r>
            <a:r>
              <a:rPr lang="hu-HU" sz="4000" b="1" dirty="0"/>
              <a:t>a polgár?</a:t>
            </a:r>
          </a:p>
          <a:p>
            <a:r>
              <a:rPr lang="hu-HU" sz="4000" b="1" dirty="0" smtClean="0"/>
              <a:t>Hol keressük?</a:t>
            </a:r>
          </a:p>
          <a:p>
            <a:r>
              <a:rPr lang="hu-HU" sz="4000" b="1" dirty="0" smtClean="0"/>
              <a:t>A városban</a:t>
            </a:r>
          </a:p>
          <a:p>
            <a:r>
              <a:rPr lang="hu-HU" sz="4000" b="1" dirty="0" err="1" smtClean="0"/>
              <a:t>Historia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magistra</a:t>
            </a:r>
            <a:r>
              <a:rPr lang="hu-HU" sz="4000" b="1" dirty="0" smtClean="0"/>
              <a:t> vitae est !</a:t>
            </a:r>
          </a:p>
          <a:p>
            <a:endParaRPr lang="hu-HU" sz="4000" b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596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917" y="2371738"/>
            <a:ext cx="5142071" cy="2980658"/>
          </a:xfrm>
          <a:prstGeom prst="rect">
            <a:avLst/>
          </a:prstGeom>
        </p:spPr>
      </p:pic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hu-HU" sz="3600" b="1" dirty="0" smtClean="0"/>
              <a:t>Athéni polgár:</a:t>
            </a:r>
          </a:p>
          <a:p>
            <a:r>
              <a:rPr lang="hu-HU" sz="3600" b="1" dirty="0" smtClean="0"/>
              <a:t>Apai és anyai ágról is athéni felnőtt, szabad férfi. </a:t>
            </a:r>
          </a:p>
          <a:p>
            <a:r>
              <a:rPr lang="hu-HU" sz="3600" b="1" dirty="0" err="1" smtClean="0"/>
              <a:t>Politész</a:t>
            </a:r>
            <a:r>
              <a:rPr lang="hu-HU" sz="3600" b="1" dirty="0" smtClean="0"/>
              <a:t> </a:t>
            </a:r>
            <a:r>
              <a:rPr lang="hu-HU" sz="4800" dirty="0" smtClean="0"/>
              <a:t> </a:t>
            </a:r>
            <a:endParaRPr lang="hu-HU" sz="48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/>
              <a:t>A polgár</a:t>
            </a:r>
            <a:endParaRPr lang="hu-HU" sz="4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591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48" y="2341162"/>
            <a:ext cx="5476875" cy="3392094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sz="3200" b="1" dirty="0" smtClean="0"/>
              <a:t>Spárta</a:t>
            </a:r>
            <a:r>
              <a:rPr lang="hu-HU" dirty="0" smtClean="0"/>
              <a:t> :</a:t>
            </a:r>
            <a:endParaRPr lang="hu-HU" dirty="0">
              <a:latin typeface="Arial Narrow" panose="020B0606020202030204" pitchFamily="34" charset="0"/>
            </a:endParaRPr>
          </a:p>
          <a:p>
            <a:r>
              <a:rPr lang="hu-HU" sz="3200" b="1" dirty="0" smtClean="0">
                <a:latin typeface="+mn-lt"/>
              </a:rPr>
              <a:t>A </a:t>
            </a:r>
            <a:r>
              <a:rPr lang="hu-HU" sz="3200" b="1" dirty="0" err="1" smtClean="0">
                <a:latin typeface="+mn-lt"/>
              </a:rPr>
              <a:t>homoioszok</a:t>
            </a:r>
            <a:endParaRPr lang="hu-HU" sz="3200" b="1" dirty="0">
              <a:latin typeface="+mn-lt"/>
            </a:endParaRPr>
          </a:p>
          <a:p>
            <a:r>
              <a:rPr lang="hu-HU" sz="3200" b="1" dirty="0" err="1">
                <a:latin typeface="+mn-lt"/>
              </a:rPr>
              <a:t>H</a:t>
            </a:r>
            <a:r>
              <a:rPr lang="hu-HU" sz="3200" b="1" dirty="0" err="1" smtClean="0">
                <a:latin typeface="+mn-lt"/>
              </a:rPr>
              <a:t>üpomeiónok</a:t>
            </a:r>
            <a:endParaRPr lang="hu-HU" sz="3200" b="1" dirty="0" smtClean="0">
              <a:latin typeface="+mn-lt"/>
            </a:endParaRPr>
          </a:p>
          <a:p>
            <a:r>
              <a:rPr lang="hu-HU" sz="3200" b="1" dirty="0" err="1" smtClean="0">
                <a:latin typeface="+mn-lt"/>
              </a:rPr>
              <a:t>Treszanteszek</a:t>
            </a:r>
            <a:endParaRPr lang="hu-HU" sz="3200" b="1" dirty="0" smtClean="0">
              <a:latin typeface="+mn-lt"/>
            </a:endParaRPr>
          </a:p>
          <a:p>
            <a:r>
              <a:rPr lang="hu-HU" sz="3200" b="1" dirty="0">
                <a:latin typeface="+mn-lt"/>
              </a:rPr>
              <a:t> A görög város nyitott </a:t>
            </a:r>
            <a:endParaRPr lang="hu-HU" sz="3200" b="1" dirty="0" smtClean="0">
              <a:latin typeface="+mn-lt"/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A polgár</a:t>
            </a:r>
            <a:endParaRPr lang="hu-HU" sz="3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50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A „jó” polgár</a:t>
            </a:r>
            <a:endParaRPr lang="hu-HU" sz="3600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3600" b="1" dirty="0" smtClean="0"/>
              <a:t>Arisztotelész szerint a jó polgár:</a:t>
            </a:r>
          </a:p>
          <a:p>
            <a:r>
              <a:rPr lang="hu-HU" sz="3600" b="1" dirty="0" smtClean="0"/>
              <a:t>Vagyona természetes módon keletkezik</a:t>
            </a:r>
          </a:p>
          <a:p>
            <a:r>
              <a:rPr lang="hu-HU" sz="3600" b="1" dirty="0" smtClean="0"/>
              <a:t>A pénzért folytatott kereskedelem természetellenes</a:t>
            </a:r>
          </a:p>
          <a:p>
            <a:r>
              <a:rPr lang="hu-HU" sz="3600" b="1" dirty="0" smtClean="0"/>
              <a:t>A pénz kereskedelme pedig nemtelen és aljas. (uzsora)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182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A „jó” polgár</a:t>
            </a: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b="1" dirty="0" smtClean="0"/>
              <a:t>A polgár politikai jogok (szabadságjogok)</a:t>
            </a:r>
          </a:p>
          <a:p>
            <a:r>
              <a:rPr lang="hu-HU" b="1" dirty="0" smtClean="0"/>
              <a:t>Az egyenlő hozzáférés, egyenlő távolság a szabadság terének szimbolikus középpontjához. Ha úgy tetszik az egyenlőség! </a:t>
            </a:r>
          </a:p>
          <a:p>
            <a:r>
              <a:rPr lang="hu-HU" b="1" dirty="0" smtClean="0"/>
              <a:t>Ebben Spárta közelebb állt a mai elvárásokhoz, kívánalmakhoz, mint Athén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149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A jó polgár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4700075" cy="4691063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A római polgár alanya a közéletnek</a:t>
            </a:r>
          </a:p>
          <a:p>
            <a:r>
              <a:rPr lang="hu-HU" sz="3200" b="1" dirty="0" smtClean="0"/>
              <a:t>A </a:t>
            </a:r>
            <a:r>
              <a:rPr lang="hu-HU" sz="3200" b="1" dirty="0" err="1" smtClean="0"/>
              <a:t>domus</a:t>
            </a:r>
            <a:r>
              <a:rPr lang="hu-HU" sz="3200" b="1" dirty="0" smtClean="0"/>
              <a:t> szent és sérthetetlen</a:t>
            </a:r>
          </a:p>
          <a:p>
            <a:r>
              <a:rPr lang="hu-HU" sz="3200" b="1" dirty="0" smtClean="0"/>
              <a:t>Kötelező katonai szolgálat</a:t>
            </a:r>
            <a:endParaRPr lang="hu-HU" sz="3200" b="1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7309" r="27309"/>
          <a:stretch>
            <a:fillRect/>
          </a:stretch>
        </p:blipFill>
        <p:spPr>
          <a:xfrm>
            <a:off x="5364088" y="1472331"/>
            <a:ext cx="3431416" cy="496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71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9574" y="1435100"/>
            <a:ext cx="2882701" cy="4691063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u-HU" sz="4400" b="1" dirty="0" smtClean="0"/>
              <a:t>„Az emlékezet élete”</a:t>
            </a:r>
          </a:p>
          <a:p>
            <a:r>
              <a:rPr lang="hu-HU" sz="4400" b="1" dirty="0" smtClean="0"/>
              <a:t>Mítosz</a:t>
            </a:r>
          </a:p>
          <a:p>
            <a:r>
              <a:rPr lang="hu-HU" sz="4400" b="1" dirty="0" smtClean="0"/>
              <a:t>Eszmény </a:t>
            </a:r>
            <a:endParaRPr lang="hu-HU" sz="4400" b="1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/>
              <a:t>A </a:t>
            </a:r>
            <a:r>
              <a:rPr lang="hu-HU" sz="4000" dirty="0" smtClean="0"/>
              <a:t>„jó” </a:t>
            </a:r>
            <a:r>
              <a:rPr lang="hu-HU" sz="4000" dirty="0"/>
              <a:t>polgár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432" y="6093296"/>
            <a:ext cx="4842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80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jó polgár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4000" b="1" dirty="0" smtClean="0"/>
              <a:t>Non muri </a:t>
            </a:r>
            <a:r>
              <a:rPr lang="hu-HU" sz="4000" b="1" dirty="0" err="1" smtClean="0"/>
              <a:t>sed</a:t>
            </a:r>
            <a:r>
              <a:rPr lang="hu-HU" sz="4000" b="1" dirty="0" smtClean="0"/>
              <a:t> mentes</a:t>
            </a:r>
          </a:p>
          <a:p>
            <a:r>
              <a:rPr lang="hu-HU" sz="4000" b="1" dirty="0" smtClean="0"/>
              <a:t>A </a:t>
            </a:r>
            <a:r>
              <a:rPr lang="hu-HU" sz="4000" b="1" dirty="0" err="1"/>
              <a:t>calaisi</a:t>
            </a:r>
            <a:r>
              <a:rPr lang="hu-HU" sz="4000" b="1" dirty="0"/>
              <a:t> polgár. </a:t>
            </a:r>
            <a:endParaRPr lang="hu-HU" sz="4000" b="1" dirty="0" smtClean="0"/>
          </a:p>
          <a:p>
            <a:r>
              <a:rPr lang="hu-HU" sz="4000" b="1" dirty="0" smtClean="0"/>
              <a:t>A </a:t>
            </a:r>
            <a:r>
              <a:rPr lang="hu-HU" sz="4000" b="1" dirty="0"/>
              <a:t>kapitalista polgári ethosz. Józan, racionális, aszketikus, megbízható, becsületes és </a:t>
            </a:r>
            <a:r>
              <a:rPr lang="hu-HU" sz="4000" b="1" i="1" dirty="0"/>
              <a:t>önfeláldozó</a:t>
            </a:r>
            <a:r>
              <a:rPr lang="hu-HU" sz="4000" b="1" dirty="0"/>
              <a:t>! </a:t>
            </a:r>
            <a:endParaRPr lang="hu-HU" sz="4000" b="1" dirty="0" smtClean="0"/>
          </a:p>
          <a:p>
            <a:r>
              <a:rPr lang="hu-HU" sz="4000" b="1" dirty="0" err="1" smtClean="0"/>
              <a:t>Citoyen</a:t>
            </a:r>
            <a:r>
              <a:rPr lang="hu-HU" sz="4000" b="1" dirty="0"/>
              <a:t>, </a:t>
            </a:r>
            <a:r>
              <a:rPr lang="hu-HU" sz="4000" b="1" dirty="0" err="1"/>
              <a:t>bourgeois</a:t>
            </a:r>
            <a:endParaRPr lang="hu-HU" sz="4000" b="1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40" y="6126163"/>
            <a:ext cx="403176" cy="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723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3483</TotalTime>
  <Words>404</Words>
  <Application>Microsoft Office PowerPoint</Application>
  <PresentationFormat>Diavetítés a képernyőre (4:3 oldalarány)</PresentationFormat>
  <Paragraphs>81</Paragraphs>
  <Slides>17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Office-téma</vt:lpstr>
      <vt:lpstr>Megújuló Egyetem Felsőoktatási intézményi fejlesztések a felsőfokú oktatás minőségének és hozzáférhetőségének együttes javítása érdekében   EFOP-3.4.3-16-2016-00015 </vt:lpstr>
      <vt:lpstr>A „jó” polgár</vt:lpstr>
      <vt:lpstr>A polgár</vt:lpstr>
      <vt:lpstr>A polgár</vt:lpstr>
      <vt:lpstr>A „jó” polgár</vt:lpstr>
      <vt:lpstr>A „jó” polgár</vt:lpstr>
      <vt:lpstr>A jó polgár</vt:lpstr>
      <vt:lpstr>A „jó” polgár</vt:lpstr>
      <vt:lpstr>A jó polgár</vt:lpstr>
      <vt:lpstr>A jó polgár</vt:lpstr>
      <vt:lpstr>A jó polgár</vt:lpstr>
      <vt:lpstr>A jó polgár</vt:lpstr>
      <vt:lpstr>A jó polgár</vt:lpstr>
      <vt:lpstr>A jó polgár</vt:lpstr>
      <vt:lpstr>A jó polgár</vt:lpstr>
      <vt:lpstr>A jó polgár</vt:lpstr>
      <vt:lpstr>KÖSZÖNÖM  A FIGYELMET!</vt:lpstr>
    </vt:vector>
  </TitlesOfParts>
  <Company>novak.adam@gmail.com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Graholy Éva</cp:lastModifiedBy>
  <cp:revision>105</cp:revision>
  <dcterms:created xsi:type="dcterms:W3CDTF">2014-03-03T11:13:53Z</dcterms:created>
  <dcterms:modified xsi:type="dcterms:W3CDTF">2017-09-28T12:35:16Z</dcterms:modified>
</cp:coreProperties>
</file>