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9" r:id="rId12"/>
    <p:sldId id="270" r:id="rId13"/>
    <p:sldId id="273" r:id="rId14"/>
    <p:sldId id="274" r:id="rId15"/>
    <p:sldId id="271" r:id="rId16"/>
    <p:sldId id="275" r:id="rId17"/>
    <p:sldId id="272" r:id="rId18"/>
    <p:sldId id="276" r:id="rId19"/>
    <p:sldId id="277" r:id="rId20"/>
    <p:sldId id="284" r:id="rId21"/>
    <p:sldId id="278" r:id="rId22"/>
    <p:sldId id="279" r:id="rId23"/>
    <p:sldId id="280" r:id="rId24"/>
    <p:sldId id="281" r:id="rId25"/>
    <p:sldId id="282" r:id="rId26"/>
    <p:sldId id="283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munkalap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/>
              <a:t>A</a:t>
            </a:r>
            <a:r>
              <a:rPr lang="hu-HU" sz="1200" baseline="0" dirty="0"/>
              <a:t> világ népessége 1950-2100, milliárd fő</a:t>
            </a:r>
            <a:endParaRPr lang="hu-HU" sz="120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Munka1!$A$2:$A$17</c:f>
              <c:numCache>
                <c:formatCode>General</c:formatCode>
                <c:ptCount val="16"/>
                <c:pt idx="0">
                  <c:v>2.5</c:v>
                </c:pt>
                <c:pt idx="1">
                  <c:v>3</c:v>
                </c:pt>
                <c:pt idx="2">
                  <c:v>3.7</c:v>
                </c:pt>
                <c:pt idx="3">
                  <c:v>4.5</c:v>
                </c:pt>
                <c:pt idx="4">
                  <c:v>5.3</c:v>
                </c:pt>
                <c:pt idx="5">
                  <c:v>6.1</c:v>
                </c:pt>
                <c:pt idx="6">
                  <c:v>7</c:v>
                </c:pt>
                <c:pt idx="7">
                  <c:v>7.8</c:v>
                </c:pt>
                <c:pt idx="8">
                  <c:v>8.6</c:v>
                </c:pt>
                <c:pt idx="9">
                  <c:v>9.2000000000000011</c:v>
                </c:pt>
                <c:pt idx="10">
                  <c:v>9.8000000000000007</c:v>
                </c:pt>
                <c:pt idx="11">
                  <c:v>10.200000000000001</c:v>
                </c:pt>
                <c:pt idx="12">
                  <c:v>10.6</c:v>
                </c:pt>
                <c:pt idx="13">
                  <c:v>10.8</c:v>
                </c:pt>
                <c:pt idx="14">
                  <c:v>11.1</c:v>
                </c:pt>
                <c:pt idx="15">
                  <c:v>11.2</c:v>
                </c:pt>
              </c:numCache>
            </c:numRef>
          </c:val>
        </c:ser>
        <c:dLbls>
          <c:showVal val="1"/>
        </c:dLbls>
        <c:marker val="1"/>
        <c:axId val="84891136"/>
        <c:axId val="84892672"/>
      </c:lineChart>
      <c:catAx>
        <c:axId val="84891136"/>
        <c:scaling>
          <c:orientation val="minMax"/>
        </c:scaling>
        <c:delete val="1"/>
        <c:axPos val="b"/>
        <c:majorTickMark val="none"/>
        <c:tickLblPos val="none"/>
        <c:crossAx val="84892672"/>
        <c:crosses val="autoZero"/>
        <c:auto val="1"/>
        <c:lblAlgn val="ctr"/>
        <c:lblOffset val="100"/>
      </c:catAx>
      <c:valAx>
        <c:axId val="84892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89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/>
              <a:t>Magyarország</a:t>
            </a:r>
            <a:r>
              <a:rPr lang="hu-HU" sz="1200" baseline="0" dirty="0"/>
              <a:t> népessége 1995-2100, millió fő</a:t>
            </a:r>
            <a:endParaRPr lang="hu-HU" sz="120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Munka1!$B$2:$B$17</c:f>
              <c:numCache>
                <c:formatCode>General</c:formatCode>
                <c:ptCount val="16"/>
                <c:pt idx="0">
                  <c:v>9.3000000000000007</c:v>
                </c:pt>
                <c:pt idx="1">
                  <c:v>10</c:v>
                </c:pt>
                <c:pt idx="2">
                  <c:v>10.3</c:v>
                </c:pt>
                <c:pt idx="3">
                  <c:v>10.7</c:v>
                </c:pt>
                <c:pt idx="4">
                  <c:v>10.4</c:v>
                </c:pt>
                <c:pt idx="5">
                  <c:v>10.200000000000001</c:v>
                </c:pt>
                <c:pt idx="6">
                  <c:v>10</c:v>
                </c:pt>
                <c:pt idx="7">
                  <c:v>9.6</c:v>
                </c:pt>
                <c:pt idx="8">
                  <c:v>9.3000000000000007</c:v>
                </c:pt>
                <c:pt idx="9">
                  <c:v>8.8000000000000007</c:v>
                </c:pt>
                <c:pt idx="10">
                  <c:v>8.3000000000000007</c:v>
                </c:pt>
                <c:pt idx="11">
                  <c:v>7.9</c:v>
                </c:pt>
                <c:pt idx="12">
                  <c:v>7.5</c:v>
                </c:pt>
                <c:pt idx="13">
                  <c:v>7.1</c:v>
                </c:pt>
                <c:pt idx="14">
                  <c:v>6.7</c:v>
                </c:pt>
                <c:pt idx="15">
                  <c:v>6.4</c:v>
                </c:pt>
              </c:numCache>
            </c:numRef>
          </c:val>
        </c:ser>
        <c:dLbls>
          <c:showVal val="1"/>
        </c:dLbls>
        <c:marker val="1"/>
        <c:axId val="84957824"/>
        <c:axId val="84963712"/>
      </c:lineChart>
      <c:catAx>
        <c:axId val="84957824"/>
        <c:scaling>
          <c:orientation val="minMax"/>
        </c:scaling>
        <c:delete val="1"/>
        <c:axPos val="b"/>
        <c:majorTickMark val="none"/>
        <c:tickLblPos val="none"/>
        <c:crossAx val="84963712"/>
        <c:crosses val="autoZero"/>
        <c:auto val="1"/>
        <c:lblAlgn val="ctr"/>
        <c:lblOffset val="100"/>
      </c:catAx>
      <c:valAx>
        <c:axId val="84963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9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Magyarország</a:t>
            </a:r>
            <a:r>
              <a:rPr lang="hu-HU" baseline="0"/>
              <a:t> 15 év feletti népességének családi állapota, 2017</a:t>
            </a:r>
            <a:endParaRPr lang="hu-HU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Munka1!$A$2</c:f>
              <c:strCache>
                <c:ptCount val="1"/>
                <c:pt idx="0">
                  <c:v>férfiak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41</c:v>
                </c:pt>
                <c:pt idx="1">
                  <c:v>44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nők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Munka1!$B$3:$E$3</c:f>
              <c:numCache>
                <c:formatCode>General</c:formatCode>
                <c:ptCount val="4"/>
                <c:pt idx="0">
                  <c:v>29</c:v>
                </c:pt>
                <c:pt idx="1">
                  <c:v>40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Munka1!$B$4:$E$4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dLbls>
          <c:showVal val="1"/>
        </c:dLbls>
        <c:gapWidth val="219"/>
        <c:overlap val="-27"/>
        <c:axId val="67160704"/>
        <c:axId val="90702208"/>
      </c:barChart>
      <c:catAx>
        <c:axId val="67160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702208"/>
        <c:crosses val="autoZero"/>
        <c:auto val="1"/>
        <c:lblAlgn val="ctr"/>
        <c:lblOffset val="100"/>
      </c:catAx>
      <c:valAx>
        <c:axId val="907022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716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1F991-5342-4202-B12F-6DD34FD57B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BEF5ACB-8EBB-4166-A293-4756D0E9CE62}">
      <dgm:prSet phldrT="[Szöveg]"/>
      <dgm:spPr/>
      <dgm:t>
        <a:bodyPr/>
        <a:lstStyle/>
        <a:p>
          <a:r>
            <a:rPr lang="hu-HU" dirty="0" smtClean="0"/>
            <a:t>népesedéspolitika</a:t>
          </a:r>
          <a:endParaRPr lang="hu-HU" dirty="0"/>
        </a:p>
      </dgm:t>
    </dgm:pt>
    <dgm:pt modelId="{3181F22D-A75B-4B39-849C-769935B9BDA3}" type="parTrans" cxnId="{D225B518-9EAF-446E-B264-7BE02F43CB0F}">
      <dgm:prSet/>
      <dgm:spPr/>
      <dgm:t>
        <a:bodyPr/>
        <a:lstStyle/>
        <a:p>
          <a:endParaRPr lang="hu-HU"/>
        </a:p>
      </dgm:t>
    </dgm:pt>
    <dgm:pt modelId="{F7B89EAD-728E-4E92-BDC8-535B14A49378}" type="sibTrans" cxnId="{D225B518-9EAF-446E-B264-7BE02F43CB0F}">
      <dgm:prSet/>
      <dgm:spPr/>
      <dgm:t>
        <a:bodyPr/>
        <a:lstStyle/>
        <a:p>
          <a:endParaRPr lang="hu-HU"/>
        </a:p>
      </dgm:t>
    </dgm:pt>
    <dgm:pt modelId="{2100F167-1794-4761-ABBF-2FE49C91606B}">
      <dgm:prSet phldrT="[Szöveg]"/>
      <dgm:spPr/>
      <dgm:t>
        <a:bodyPr/>
        <a:lstStyle/>
        <a:p>
          <a:r>
            <a:rPr lang="hu-HU" dirty="0" smtClean="0"/>
            <a:t>expanzív</a:t>
          </a:r>
          <a:endParaRPr lang="hu-HU" dirty="0"/>
        </a:p>
      </dgm:t>
    </dgm:pt>
    <dgm:pt modelId="{4E826379-84BB-455E-91ED-FD621C6A0E58}" type="parTrans" cxnId="{A3B9DC3A-3E0B-4CCB-9F40-8B1E1E1A54BA}">
      <dgm:prSet/>
      <dgm:spPr/>
      <dgm:t>
        <a:bodyPr/>
        <a:lstStyle/>
        <a:p>
          <a:endParaRPr lang="hu-HU"/>
        </a:p>
      </dgm:t>
    </dgm:pt>
    <dgm:pt modelId="{7AA673FB-8600-4BC1-9617-D4BA253624BF}" type="sibTrans" cxnId="{A3B9DC3A-3E0B-4CCB-9F40-8B1E1E1A54BA}">
      <dgm:prSet/>
      <dgm:spPr/>
      <dgm:t>
        <a:bodyPr/>
        <a:lstStyle/>
        <a:p>
          <a:endParaRPr lang="hu-HU"/>
        </a:p>
      </dgm:t>
    </dgm:pt>
    <dgm:pt modelId="{029E75C4-F054-4324-8C03-9534E9F35965}">
      <dgm:prSet phldrT="[Szöveg]"/>
      <dgm:spPr/>
      <dgm:t>
        <a:bodyPr/>
        <a:lstStyle/>
        <a:p>
          <a:r>
            <a:rPr lang="hu-HU" dirty="0" smtClean="0"/>
            <a:t>restriktív</a:t>
          </a:r>
          <a:endParaRPr lang="hu-HU" dirty="0"/>
        </a:p>
      </dgm:t>
    </dgm:pt>
    <dgm:pt modelId="{389C4C56-6271-4919-85D9-1F3B2DA9E534}" type="parTrans" cxnId="{81DA89F4-47EE-4B44-85D3-FA6E1E6F6A0A}">
      <dgm:prSet/>
      <dgm:spPr/>
      <dgm:t>
        <a:bodyPr/>
        <a:lstStyle/>
        <a:p>
          <a:endParaRPr lang="hu-HU"/>
        </a:p>
      </dgm:t>
    </dgm:pt>
    <dgm:pt modelId="{4D983700-8FFE-4977-8155-76BA7B093821}" type="sibTrans" cxnId="{81DA89F4-47EE-4B44-85D3-FA6E1E6F6A0A}">
      <dgm:prSet/>
      <dgm:spPr/>
      <dgm:t>
        <a:bodyPr/>
        <a:lstStyle/>
        <a:p>
          <a:endParaRPr lang="hu-HU"/>
        </a:p>
      </dgm:t>
    </dgm:pt>
    <dgm:pt modelId="{B6FE4498-DA35-4FD8-A9D5-18D40ACED5AD}">
      <dgm:prSet phldrT="[Szöveg]"/>
      <dgm:spPr/>
      <dgm:t>
        <a:bodyPr/>
        <a:lstStyle/>
        <a:p>
          <a:r>
            <a:rPr lang="hu-HU" dirty="0" smtClean="0"/>
            <a:t>összetétel megváltoztatása</a:t>
          </a:r>
          <a:endParaRPr lang="hu-HU" dirty="0"/>
        </a:p>
      </dgm:t>
    </dgm:pt>
    <dgm:pt modelId="{44BD05AD-CC6D-4C58-9F43-BEB0220EB3F0}" type="parTrans" cxnId="{28003F1F-0128-4D7A-B93E-5FC21FAF8187}">
      <dgm:prSet/>
      <dgm:spPr/>
      <dgm:t>
        <a:bodyPr/>
        <a:lstStyle/>
        <a:p>
          <a:endParaRPr lang="hu-HU"/>
        </a:p>
      </dgm:t>
    </dgm:pt>
    <dgm:pt modelId="{10E009EF-8FEC-4E8D-8E29-B0C0CF07B3AB}" type="sibTrans" cxnId="{28003F1F-0128-4D7A-B93E-5FC21FAF8187}">
      <dgm:prSet/>
      <dgm:spPr/>
      <dgm:t>
        <a:bodyPr/>
        <a:lstStyle/>
        <a:p>
          <a:endParaRPr lang="hu-HU"/>
        </a:p>
      </dgm:t>
    </dgm:pt>
    <dgm:pt modelId="{E71F1AF8-3A09-4159-AC54-FC719D553294}" type="pres">
      <dgm:prSet presAssocID="{C8E1F991-5342-4202-B12F-6DD34FD57B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E4111F3-E2EE-4A9C-B513-D3A8856F96CF}" type="pres">
      <dgm:prSet presAssocID="{3BEF5ACB-8EBB-4166-A293-4756D0E9CE62}" presName="hierRoot1" presStyleCnt="0">
        <dgm:presLayoutVars>
          <dgm:hierBranch val="init"/>
        </dgm:presLayoutVars>
      </dgm:prSet>
      <dgm:spPr/>
    </dgm:pt>
    <dgm:pt modelId="{FDE331D9-57FC-4D31-90CF-69B51DAC2E44}" type="pres">
      <dgm:prSet presAssocID="{3BEF5ACB-8EBB-4166-A293-4756D0E9CE62}" presName="rootComposite1" presStyleCnt="0"/>
      <dgm:spPr/>
    </dgm:pt>
    <dgm:pt modelId="{C11ACF9C-D0CF-431C-8884-A8F020C6E3AC}" type="pres">
      <dgm:prSet presAssocID="{3BEF5ACB-8EBB-4166-A293-4756D0E9CE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B38F0BB-8DC2-4E0A-B715-CC0353F3AF2B}" type="pres">
      <dgm:prSet presAssocID="{3BEF5ACB-8EBB-4166-A293-4756D0E9CE62}" presName="rootConnector1" presStyleLbl="node1" presStyleIdx="0" presStyleCnt="0"/>
      <dgm:spPr/>
      <dgm:t>
        <a:bodyPr/>
        <a:lstStyle/>
        <a:p>
          <a:endParaRPr lang="hu-HU"/>
        </a:p>
      </dgm:t>
    </dgm:pt>
    <dgm:pt modelId="{6EB2C077-5847-472E-BC73-F3B16A7AE680}" type="pres">
      <dgm:prSet presAssocID="{3BEF5ACB-8EBB-4166-A293-4756D0E9CE62}" presName="hierChild2" presStyleCnt="0"/>
      <dgm:spPr/>
    </dgm:pt>
    <dgm:pt modelId="{06096DFD-AE26-4EA6-8684-40A44545B57F}" type="pres">
      <dgm:prSet presAssocID="{4E826379-84BB-455E-91ED-FD621C6A0E58}" presName="Name37" presStyleLbl="parChTrans1D2" presStyleIdx="0" presStyleCnt="3"/>
      <dgm:spPr/>
      <dgm:t>
        <a:bodyPr/>
        <a:lstStyle/>
        <a:p>
          <a:endParaRPr lang="hu-HU"/>
        </a:p>
      </dgm:t>
    </dgm:pt>
    <dgm:pt modelId="{912A7161-34F5-4DED-BE6C-85C7F3EA1DC0}" type="pres">
      <dgm:prSet presAssocID="{2100F167-1794-4761-ABBF-2FE49C91606B}" presName="hierRoot2" presStyleCnt="0">
        <dgm:presLayoutVars>
          <dgm:hierBranch val="init"/>
        </dgm:presLayoutVars>
      </dgm:prSet>
      <dgm:spPr/>
    </dgm:pt>
    <dgm:pt modelId="{AC66B6A5-4B80-4303-957D-36F39689AC1E}" type="pres">
      <dgm:prSet presAssocID="{2100F167-1794-4761-ABBF-2FE49C91606B}" presName="rootComposite" presStyleCnt="0"/>
      <dgm:spPr/>
    </dgm:pt>
    <dgm:pt modelId="{8C2E4DC0-DAA4-4870-A862-0FE89BD78380}" type="pres">
      <dgm:prSet presAssocID="{2100F167-1794-4761-ABBF-2FE49C91606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3E2669E-F9FA-469F-84C4-0EED87471031}" type="pres">
      <dgm:prSet presAssocID="{2100F167-1794-4761-ABBF-2FE49C91606B}" presName="rootConnector" presStyleLbl="node2" presStyleIdx="0" presStyleCnt="3"/>
      <dgm:spPr/>
      <dgm:t>
        <a:bodyPr/>
        <a:lstStyle/>
        <a:p>
          <a:endParaRPr lang="hu-HU"/>
        </a:p>
      </dgm:t>
    </dgm:pt>
    <dgm:pt modelId="{8166012D-E05A-4A12-8F4B-C39E9D025434}" type="pres">
      <dgm:prSet presAssocID="{2100F167-1794-4761-ABBF-2FE49C91606B}" presName="hierChild4" presStyleCnt="0"/>
      <dgm:spPr/>
    </dgm:pt>
    <dgm:pt modelId="{55A918AC-A440-453A-9D4D-19C701A5883A}" type="pres">
      <dgm:prSet presAssocID="{2100F167-1794-4761-ABBF-2FE49C91606B}" presName="hierChild5" presStyleCnt="0"/>
      <dgm:spPr/>
    </dgm:pt>
    <dgm:pt modelId="{3C4C201F-3950-43F5-972B-1370A1CA001D}" type="pres">
      <dgm:prSet presAssocID="{389C4C56-6271-4919-85D9-1F3B2DA9E534}" presName="Name37" presStyleLbl="parChTrans1D2" presStyleIdx="1" presStyleCnt="3"/>
      <dgm:spPr/>
      <dgm:t>
        <a:bodyPr/>
        <a:lstStyle/>
        <a:p>
          <a:endParaRPr lang="hu-HU"/>
        </a:p>
      </dgm:t>
    </dgm:pt>
    <dgm:pt modelId="{2FAF06D8-CD1F-4F7A-918F-446A87370A77}" type="pres">
      <dgm:prSet presAssocID="{029E75C4-F054-4324-8C03-9534E9F35965}" presName="hierRoot2" presStyleCnt="0">
        <dgm:presLayoutVars>
          <dgm:hierBranch val="init"/>
        </dgm:presLayoutVars>
      </dgm:prSet>
      <dgm:spPr/>
    </dgm:pt>
    <dgm:pt modelId="{13F872D4-8070-4B3D-85C6-630A11D6722C}" type="pres">
      <dgm:prSet presAssocID="{029E75C4-F054-4324-8C03-9534E9F35965}" presName="rootComposite" presStyleCnt="0"/>
      <dgm:spPr/>
    </dgm:pt>
    <dgm:pt modelId="{2AAE8908-22F8-4003-8BD7-F3EB5FC11373}" type="pres">
      <dgm:prSet presAssocID="{029E75C4-F054-4324-8C03-9534E9F3596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2F7654-B390-4A96-8D37-AB2F63AE4E4B}" type="pres">
      <dgm:prSet presAssocID="{029E75C4-F054-4324-8C03-9534E9F35965}" presName="rootConnector" presStyleLbl="node2" presStyleIdx="1" presStyleCnt="3"/>
      <dgm:spPr/>
      <dgm:t>
        <a:bodyPr/>
        <a:lstStyle/>
        <a:p>
          <a:endParaRPr lang="hu-HU"/>
        </a:p>
      </dgm:t>
    </dgm:pt>
    <dgm:pt modelId="{2FF0C2EE-473E-4457-9001-3E75304C48E2}" type="pres">
      <dgm:prSet presAssocID="{029E75C4-F054-4324-8C03-9534E9F35965}" presName="hierChild4" presStyleCnt="0"/>
      <dgm:spPr/>
    </dgm:pt>
    <dgm:pt modelId="{59A2A0F2-0A06-4DC1-BD3A-D8E3D1C78734}" type="pres">
      <dgm:prSet presAssocID="{029E75C4-F054-4324-8C03-9534E9F35965}" presName="hierChild5" presStyleCnt="0"/>
      <dgm:spPr/>
    </dgm:pt>
    <dgm:pt modelId="{92E6E896-7E87-4511-A426-5E943380A159}" type="pres">
      <dgm:prSet presAssocID="{44BD05AD-CC6D-4C58-9F43-BEB0220EB3F0}" presName="Name37" presStyleLbl="parChTrans1D2" presStyleIdx="2" presStyleCnt="3"/>
      <dgm:spPr/>
      <dgm:t>
        <a:bodyPr/>
        <a:lstStyle/>
        <a:p>
          <a:endParaRPr lang="hu-HU"/>
        </a:p>
      </dgm:t>
    </dgm:pt>
    <dgm:pt modelId="{B580246A-F313-42BF-8A08-EF0CC69E0FAF}" type="pres">
      <dgm:prSet presAssocID="{B6FE4498-DA35-4FD8-A9D5-18D40ACED5AD}" presName="hierRoot2" presStyleCnt="0">
        <dgm:presLayoutVars>
          <dgm:hierBranch val="init"/>
        </dgm:presLayoutVars>
      </dgm:prSet>
      <dgm:spPr/>
    </dgm:pt>
    <dgm:pt modelId="{F0103A67-71AA-4843-A127-9CCA11C85FA8}" type="pres">
      <dgm:prSet presAssocID="{B6FE4498-DA35-4FD8-A9D5-18D40ACED5AD}" presName="rootComposite" presStyleCnt="0"/>
      <dgm:spPr/>
    </dgm:pt>
    <dgm:pt modelId="{AAA9C247-F696-4E8B-BDC4-C8D0C537D9B4}" type="pres">
      <dgm:prSet presAssocID="{B6FE4498-DA35-4FD8-A9D5-18D40ACED5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2BE8AF4-763A-49C8-8CE1-E06EF0F73209}" type="pres">
      <dgm:prSet presAssocID="{B6FE4498-DA35-4FD8-A9D5-18D40ACED5AD}" presName="rootConnector" presStyleLbl="node2" presStyleIdx="2" presStyleCnt="3"/>
      <dgm:spPr/>
      <dgm:t>
        <a:bodyPr/>
        <a:lstStyle/>
        <a:p>
          <a:endParaRPr lang="hu-HU"/>
        </a:p>
      </dgm:t>
    </dgm:pt>
    <dgm:pt modelId="{BB5BA88E-CEB9-4BCF-A5B7-BCA5F2D1E15F}" type="pres">
      <dgm:prSet presAssocID="{B6FE4498-DA35-4FD8-A9D5-18D40ACED5AD}" presName="hierChild4" presStyleCnt="0"/>
      <dgm:spPr/>
    </dgm:pt>
    <dgm:pt modelId="{50DBCDDE-4431-434B-8E74-3A28B0419117}" type="pres">
      <dgm:prSet presAssocID="{B6FE4498-DA35-4FD8-A9D5-18D40ACED5AD}" presName="hierChild5" presStyleCnt="0"/>
      <dgm:spPr/>
    </dgm:pt>
    <dgm:pt modelId="{F544988A-A4E8-4C1A-B825-85F491B1F628}" type="pres">
      <dgm:prSet presAssocID="{3BEF5ACB-8EBB-4166-A293-4756D0E9CE62}" presName="hierChild3" presStyleCnt="0"/>
      <dgm:spPr/>
    </dgm:pt>
  </dgm:ptLst>
  <dgm:cxnLst>
    <dgm:cxn modelId="{88CBCE9D-76CD-432E-9489-EA5FE26EF4F9}" type="presOf" srcId="{4E826379-84BB-455E-91ED-FD621C6A0E58}" destId="{06096DFD-AE26-4EA6-8684-40A44545B57F}" srcOrd="0" destOrd="0" presId="urn:microsoft.com/office/officeart/2005/8/layout/orgChart1"/>
    <dgm:cxn modelId="{99397A74-EEF7-4950-BC7A-1CCA5A01033C}" type="presOf" srcId="{2100F167-1794-4761-ABBF-2FE49C91606B}" destId="{8C2E4DC0-DAA4-4870-A862-0FE89BD78380}" srcOrd="0" destOrd="0" presId="urn:microsoft.com/office/officeart/2005/8/layout/orgChart1"/>
    <dgm:cxn modelId="{32CC1D33-59E8-4395-B8DE-EBC4B81587A3}" type="presOf" srcId="{029E75C4-F054-4324-8C03-9534E9F35965}" destId="{C22F7654-B390-4A96-8D37-AB2F63AE4E4B}" srcOrd="1" destOrd="0" presId="urn:microsoft.com/office/officeart/2005/8/layout/orgChart1"/>
    <dgm:cxn modelId="{03800803-2121-4C55-9807-11982556ABC5}" type="presOf" srcId="{3BEF5ACB-8EBB-4166-A293-4756D0E9CE62}" destId="{3B38F0BB-8DC2-4E0A-B715-CC0353F3AF2B}" srcOrd="1" destOrd="0" presId="urn:microsoft.com/office/officeart/2005/8/layout/orgChart1"/>
    <dgm:cxn modelId="{81DA89F4-47EE-4B44-85D3-FA6E1E6F6A0A}" srcId="{3BEF5ACB-8EBB-4166-A293-4756D0E9CE62}" destId="{029E75C4-F054-4324-8C03-9534E9F35965}" srcOrd="1" destOrd="0" parTransId="{389C4C56-6271-4919-85D9-1F3B2DA9E534}" sibTransId="{4D983700-8FFE-4977-8155-76BA7B093821}"/>
    <dgm:cxn modelId="{498DC794-8441-42B6-9361-6CEF7E3919E4}" type="presOf" srcId="{C8E1F991-5342-4202-B12F-6DD34FD57B2B}" destId="{E71F1AF8-3A09-4159-AC54-FC719D553294}" srcOrd="0" destOrd="0" presId="urn:microsoft.com/office/officeart/2005/8/layout/orgChart1"/>
    <dgm:cxn modelId="{EF95E80C-0C3E-49FD-BFC3-DA79E9D9CA7E}" type="presOf" srcId="{2100F167-1794-4761-ABBF-2FE49C91606B}" destId="{F3E2669E-F9FA-469F-84C4-0EED87471031}" srcOrd="1" destOrd="0" presId="urn:microsoft.com/office/officeart/2005/8/layout/orgChart1"/>
    <dgm:cxn modelId="{8B66F294-6081-40AB-9BB9-F9CE8A93787F}" type="presOf" srcId="{B6FE4498-DA35-4FD8-A9D5-18D40ACED5AD}" destId="{AAA9C247-F696-4E8B-BDC4-C8D0C537D9B4}" srcOrd="0" destOrd="0" presId="urn:microsoft.com/office/officeart/2005/8/layout/orgChart1"/>
    <dgm:cxn modelId="{28003F1F-0128-4D7A-B93E-5FC21FAF8187}" srcId="{3BEF5ACB-8EBB-4166-A293-4756D0E9CE62}" destId="{B6FE4498-DA35-4FD8-A9D5-18D40ACED5AD}" srcOrd="2" destOrd="0" parTransId="{44BD05AD-CC6D-4C58-9F43-BEB0220EB3F0}" sibTransId="{10E009EF-8FEC-4E8D-8E29-B0C0CF07B3AB}"/>
    <dgm:cxn modelId="{AA5EAE1E-8E4C-4117-9634-126FF7C4025E}" type="presOf" srcId="{3BEF5ACB-8EBB-4166-A293-4756D0E9CE62}" destId="{C11ACF9C-D0CF-431C-8884-A8F020C6E3AC}" srcOrd="0" destOrd="0" presId="urn:microsoft.com/office/officeart/2005/8/layout/orgChart1"/>
    <dgm:cxn modelId="{B4B445E9-9F36-4E86-9503-6BB8F5B980D3}" type="presOf" srcId="{389C4C56-6271-4919-85D9-1F3B2DA9E534}" destId="{3C4C201F-3950-43F5-972B-1370A1CA001D}" srcOrd="0" destOrd="0" presId="urn:microsoft.com/office/officeart/2005/8/layout/orgChart1"/>
    <dgm:cxn modelId="{A159913E-2BDE-4F47-9C64-FC23C3C389C9}" type="presOf" srcId="{029E75C4-F054-4324-8C03-9534E9F35965}" destId="{2AAE8908-22F8-4003-8BD7-F3EB5FC11373}" srcOrd="0" destOrd="0" presId="urn:microsoft.com/office/officeart/2005/8/layout/orgChart1"/>
    <dgm:cxn modelId="{F0F488A0-A7BC-4824-8454-46A1D7CC0A04}" type="presOf" srcId="{B6FE4498-DA35-4FD8-A9D5-18D40ACED5AD}" destId="{F2BE8AF4-763A-49C8-8CE1-E06EF0F73209}" srcOrd="1" destOrd="0" presId="urn:microsoft.com/office/officeart/2005/8/layout/orgChart1"/>
    <dgm:cxn modelId="{2C8918C2-DDA3-4C1B-9DC7-C0A70BBA25C5}" type="presOf" srcId="{44BD05AD-CC6D-4C58-9F43-BEB0220EB3F0}" destId="{92E6E896-7E87-4511-A426-5E943380A159}" srcOrd="0" destOrd="0" presId="urn:microsoft.com/office/officeart/2005/8/layout/orgChart1"/>
    <dgm:cxn modelId="{A3B9DC3A-3E0B-4CCB-9F40-8B1E1E1A54BA}" srcId="{3BEF5ACB-8EBB-4166-A293-4756D0E9CE62}" destId="{2100F167-1794-4761-ABBF-2FE49C91606B}" srcOrd="0" destOrd="0" parTransId="{4E826379-84BB-455E-91ED-FD621C6A0E58}" sibTransId="{7AA673FB-8600-4BC1-9617-D4BA253624BF}"/>
    <dgm:cxn modelId="{D225B518-9EAF-446E-B264-7BE02F43CB0F}" srcId="{C8E1F991-5342-4202-B12F-6DD34FD57B2B}" destId="{3BEF5ACB-8EBB-4166-A293-4756D0E9CE62}" srcOrd="0" destOrd="0" parTransId="{3181F22D-A75B-4B39-849C-769935B9BDA3}" sibTransId="{F7B89EAD-728E-4E92-BDC8-535B14A49378}"/>
    <dgm:cxn modelId="{FA73348F-39D7-4151-A52B-14BDB39A8884}" type="presParOf" srcId="{E71F1AF8-3A09-4159-AC54-FC719D553294}" destId="{DE4111F3-E2EE-4A9C-B513-D3A8856F96CF}" srcOrd="0" destOrd="0" presId="urn:microsoft.com/office/officeart/2005/8/layout/orgChart1"/>
    <dgm:cxn modelId="{7D99F2A8-BAA3-4AF8-9CC2-82C1D36FBEB5}" type="presParOf" srcId="{DE4111F3-E2EE-4A9C-B513-D3A8856F96CF}" destId="{FDE331D9-57FC-4D31-90CF-69B51DAC2E44}" srcOrd="0" destOrd="0" presId="urn:microsoft.com/office/officeart/2005/8/layout/orgChart1"/>
    <dgm:cxn modelId="{CE2FECE5-6FAC-4031-91FB-E21B09F6ECBE}" type="presParOf" srcId="{FDE331D9-57FC-4D31-90CF-69B51DAC2E44}" destId="{C11ACF9C-D0CF-431C-8884-A8F020C6E3AC}" srcOrd="0" destOrd="0" presId="urn:microsoft.com/office/officeart/2005/8/layout/orgChart1"/>
    <dgm:cxn modelId="{F0D522FB-AF54-4B64-A23C-F6A05089D4CB}" type="presParOf" srcId="{FDE331D9-57FC-4D31-90CF-69B51DAC2E44}" destId="{3B38F0BB-8DC2-4E0A-B715-CC0353F3AF2B}" srcOrd="1" destOrd="0" presId="urn:microsoft.com/office/officeart/2005/8/layout/orgChart1"/>
    <dgm:cxn modelId="{17414DFD-BC5A-48FF-A8D1-C08EAF6AAD3A}" type="presParOf" srcId="{DE4111F3-E2EE-4A9C-B513-D3A8856F96CF}" destId="{6EB2C077-5847-472E-BC73-F3B16A7AE680}" srcOrd="1" destOrd="0" presId="urn:microsoft.com/office/officeart/2005/8/layout/orgChart1"/>
    <dgm:cxn modelId="{6DD6F570-0BF7-4ADE-B42A-1D856028850D}" type="presParOf" srcId="{6EB2C077-5847-472E-BC73-F3B16A7AE680}" destId="{06096DFD-AE26-4EA6-8684-40A44545B57F}" srcOrd="0" destOrd="0" presId="urn:microsoft.com/office/officeart/2005/8/layout/orgChart1"/>
    <dgm:cxn modelId="{FA20AD00-7731-4281-AEC1-B06732832422}" type="presParOf" srcId="{6EB2C077-5847-472E-BC73-F3B16A7AE680}" destId="{912A7161-34F5-4DED-BE6C-85C7F3EA1DC0}" srcOrd="1" destOrd="0" presId="urn:microsoft.com/office/officeart/2005/8/layout/orgChart1"/>
    <dgm:cxn modelId="{64E740A8-685C-4E4C-81AE-94DE15ED66AC}" type="presParOf" srcId="{912A7161-34F5-4DED-BE6C-85C7F3EA1DC0}" destId="{AC66B6A5-4B80-4303-957D-36F39689AC1E}" srcOrd="0" destOrd="0" presId="urn:microsoft.com/office/officeart/2005/8/layout/orgChart1"/>
    <dgm:cxn modelId="{D05157AD-EB4D-40AA-9912-DD14882608B3}" type="presParOf" srcId="{AC66B6A5-4B80-4303-957D-36F39689AC1E}" destId="{8C2E4DC0-DAA4-4870-A862-0FE89BD78380}" srcOrd="0" destOrd="0" presId="urn:microsoft.com/office/officeart/2005/8/layout/orgChart1"/>
    <dgm:cxn modelId="{4A389525-F04F-44F3-9333-6A35A754FAFB}" type="presParOf" srcId="{AC66B6A5-4B80-4303-957D-36F39689AC1E}" destId="{F3E2669E-F9FA-469F-84C4-0EED87471031}" srcOrd="1" destOrd="0" presId="urn:microsoft.com/office/officeart/2005/8/layout/orgChart1"/>
    <dgm:cxn modelId="{6247BF15-81FA-4348-B937-1A4488743763}" type="presParOf" srcId="{912A7161-34F5-4DED-BE6C-85C7F3EA1DC0}" destId="{8166012D-E05A-4A12-8F4B-C39E9D025434}" srcOrd="1" destOrd="0" presId="urn:microsoft.com/office/officeart/2005/8/layout/orgChart1"/>
    <dgm:cxn modelId="{673E5D83-E1CF-4712-8BC9-20F914761FF1}" type="presParOf" srcId="{912A7161-34F5-4DED-BE6C-85C7F3EA1DC0}" destId="{55A918AC-A440-453A-9D4D-19C701A5883A}" srcOrd="2" destOrd="0" presId="urn:microsoft.com/office/officeart/2005/8/layout/orgChart1"/>
    <dgm:cxn modelId="{15D401C9-EE0B-4D87-9826-85141308A37F}" type="presParOf" srcId="{6EB2C077-5847-472E-BC73-F3B16A7AE680}" destId="{3C4C201F-3950-43F5-972B-1370A1CA001D}" srcOrd="2" destOrd="0" presId="urn:microsoft.com/office/officeart/2005/8/layout/orgChart1"/>
    <dgm:cxn modelId="{D3B22D60-A138-4EB4-9186-1C12F94B8A94}" type="presParOf" srcId="{6EB2C077-5847-472E-BC73-F3B16A7AE680}" destId="{2FAF06D8-CD1F-4F7A-918F-446A87370A77}" srcOrd="3" destOrd="0" presId="urn:microsoft.com/office/officeart/2005/8/layout/orgChart1"/>
    <dgm:cxn modelId="{9AD09A28-B0A7-43A0-93DB-A5B612150992}" type="presParOf" srcId="{2FAF06D8-CD1F-4F7A-918F-446A87370A77}" destId="{13F872D4-8070-4B3D-85C6-630A11D6722C}" srcOrd="0" destOrd="0" presId="urn:microsoft.com/office/officeart/2005/8/layout/orgChart1"/>
    <dgm:cxn modelId="{E2D91424-AA92-47ED-AEDD-5595B3B535F1}" type="presParOf" srcId="{13F872D4-8070-4B3D-85C6-630A11D6722C}" destId="{2AAE8908-22F8-4003-8BD7-F3EB5FC11373}" srcOrd="0" destOrd="0" presId="urn:microsoft.com/office/officeart/2005/8/layout/orgChart1"/>
    <dgm:cxn modelId="{F2C5E39F-03E3-406A-A3F1-EEF42FFEBEC3}" type="presParOf" srcId="{13F872D4-8070-4B3D-85C6-630A11D6722C}" destId="{C22F7654-B390-4A96-8D37-AB2F63AE4E4B}" srcOrd="1" destOrd="0" presId="urn:microsoft.com/office/officeart/2005/8/layout/orgChart1"/>
    <dgm:cxn modelId="{CB122B2D-6664-4C20-981A-36F3BBDC3E91}" type="presParOf" srcId="{2FAF06D8-CD1F-4F7A-918F-446A87370A77}" destId="{2FF0C2EE-473E-4457-9001-3E75304C48E2}" srcOrd="1" destOrd="0" presId="urn:microsoft.com/office/officeart/2005/8/layout/orgChart1"/>
    <dgm:cxn modelId="{79F31F1E-054A-49BB-BD15-72363202680C}" type="presParOf" srcId="{2FAF06D8-CD1F-4F7A-918F-446A87370A77}" destId="{59A2A0F2-0A06-4DC1-BD3A-D8E3D1C78734}" srcOrd="2" destOrd="0" presId="urn:microsoft.com/office/officeart/2005/8/layout/orgChart1"/>
    <dgm:cxn modelId="{0CADEEBF-89A0-4879-B055-5BB16D088DB7}" type="presParOf" srcId="{6EB2C077-5847-472E-BC73-F3B16A7AE680}" destId="{92E6E896-7E87-4511-A426-5E943380A159}" srcOrd="4" destOrd="0" presId="urn:microsoft.com/office/officeart/2005/8/layout/orgChart1"/>
    <dgm:cxn modelId="{BB2B3DC7-63C4-4A69-8A63-9FDC85D85EC4}" type="presParOf" srcId="{6EB2C077-5847-472E-BC73-F3B16A7AE680}" destId="{B580246A-F313-42BF-8A08-EF0CC69E0FAF}" srcOrd="5" destOrd="0" presId="urn:microsoft.com/office/officeart/2005/8/layout/orgChart1"/>
    <dgm:cxn modelId="{951153DA-9965-4672-9C7E-4AC06C31931B}" type="presParOf" srcId="{B580246A-F313-42BF-8A08-EF0CC69E0FAF}" destId="{F0103A67-71AA-4843-A127-9CCA11C85FA8}" srcOrd="0" destOrd="0" presId="urn:microsoft.com/office/officeart/2005/8/layout/orgChart1"/>
    <dgm:cxn modelId="{14D67310-CCA6-4C67-A2DE-2D43510AC5F9}" type="presParOf" srcId="{F0103A67-71AA-4843-A127-9CCA11C85FA8}" destId="{AAA9C247-F696-4E8B-BDC4-C8D0C537D9B4}" srcOrd="0" destOrd="0" presId="urn:microsoft.com/office/officeart/2005/8/layout/orgChart1"/>
    <dgm:cxn modelId="{FE3FC400-F6DF-4E65-9D3F-B4C92DE34DAA}" type="presParOf" srcId="{F0103A67-71AA-4843-A127-9CCA11C85FA8}" destId="{F2BE8AF4-763A-49C8-8CE1-E06EF0F73209}" srcOrd="1" destOrd="0" presId="urn:microsoft.com/office/officeart/2005/8/layout/orgChart1"/>
    <dgm:cxn modelId="{B8DFE07A-A662-4B95-B0E6-1DE001711088}" type="presParOf" srcId="{B580246A-F313-42BF-8A08-EF0CC69E0FAF}" destId="{BB5BA88E-CEB9-4BCF-A5B7-BCA5F2D1E15F}" srcOrd="1" destOrd="0" presId="urn:microsoft.com/office/officeart/2005/8/layout/orgChart1"/>
    <dgm:cxn modelId="{0BCF789A-EA51-4DF9-959D-138E11B0B021}" type="presParOf" srcId="{B580246A-F313-42BF-8A08-EF0CC69E0FAF}" destId="{50DBCDDE-4431-434B-8E74-3A28B0419117}" srcOrd="2" destOrd="0" presId="urn:microsoft.com/office/officeart/2005/8/layout/orgChart1"/>
    <dgm:cxn modelId="{A4FB88AA-0FCE-413E-85B2-580BCD2AB934}" type="presParOf" srcId="{DE4111F3-E2EE-4A9C-B513-D3A8856F96CF}" destId="{F544988A-A4E8-4C1A-B825-85F491B1F6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2017.10.27.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493155"/>
            <a:ext cx="7684268" cy="2304256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2400" dirty="0" smtClean="0"/>
              <a:t>EFOP-3.4.3-16-2016-00015</a:t>
            </a:r>
            <a:r>
              <a:rPr lang="hu-HU" dirty="0" smtClean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 smtClean="0"/>
              <a:t>Főnix – me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4077072"/>
            <a:ext cx="54726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Hol élünk? Hogy élünk? </a:t>
            </a:r>
            <a:endParaRPr lang="hu-HU" sz="3200" b="1" dirty="0">
              <a:solidFill>
                <a:schemeClr val="bg1"/>
              </a:solidFill>
            </a:endParaRPr>
          </a:p>
          <a:p>
            <a:r>
              <a:rPr lang="hu-HU" sz="3200" b="1" dirty="0" smtClean="0">
                <a:solidFill>
                  <a:schemeClr val="bg1"/>
                </a:solidFill>
              </a:rPr>
              <a:t>Demográfiai kór- és körkép </a:t>
            </a:r>
          </a:p>
          <a:p>
            <a:endParaRPr lang="hu-HU" sz="3200" b="1" dirty="0" smtClean="0">
              <a:solidFill>
                <a:schemeClr val="bg1"/>
              </a:solidFill>
            </a:endParaRPr>
          </a:p>
          <a:p>
            <a:r>
              <a:rPr lang="hu-HU" sz="2800" b="1" dirty="0" smtClean="0">
                <a:solidFill>
                  <a:schemeClr val="bg1"/>
                </a:solidFill>
              </a:rPr>
              <a:t>Mihályi Helga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Írni – olvasni tudás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4" y="1470274"/>
            <a:ext cx="8446839" cy="51270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smtClean="0"/>
              <a:t>UNESCO – (1965) szeptember 08. az írástudatlanság napja</a:t>
            </a:r>
          </a:p>
          <a:p>
            <a:pPr marL="0" indent="0">
              <a:buNone/>
            </a:pPr>
            <a:r>
              <a:rPr lang="hu-HU" sz="2000" dirty="0" smtClean="0"/>
              <a:t>- cél: 2000-2015 között -50% legyen, 2030-ra megszűnjön</a:t>
            </a:r>
          </a:p>
          <a:p>
            <a:pPr marL="0" indent="0">
              <a:buNone/>
            </a:pPr>
            <a:r>
              <a:rPr lang="hu-HU" sz="2000" dirty="0" smtClean="0"/>
              <a:t>- ma: 10%  - 750 millió fő (277 millió férfi és 473 millió nő)</a:t>
            </a:r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Funkcionális analfabéták: </a:t>
            </a:r>
          </a:p>
          <a:p>
            <a:pPr marL="0" indent="0">
              <a:buNone/>
            </a:pPr>
            <a:r>
              <a:rPr lang="hu-HU" sz="2000" dirty="0" smtClean="0"/>
              <a:t>- Magyarországon a népesség 16-33%-a</a:t>
            </a:r>
          </a:p>
          <a:p>
            <a:pPr marL="0" indent="0">
              <a:buNone/>
            </a:pPr>
            <a:r>
              <a:rPr lang="hu-HU" sz="2000" dirty="0" smtClean="0"/>
              <a:t>- Pisa teszt - 27/35</a:t>
            </a: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100" name="Picture 4" descr="https://upload.wikimedia.org/wikipedia/commons/thumb/c/cf/Literacy_rate_world.svg/300px-Literacy_rate_worl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5527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4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iskolázottság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2400" dirty="0"/>
              <a:t>j</a:t>
            </a:r>
            <a:r>
              <a:rPr lang="hu-HU" sz="2400" dirty="0" smtClean="0"/>
              <a:t>elentős növekedés</a:t>
            </a:r>
          </a:p>
          <a:p>
            <a:pPr>
              <a:buFontTx/>
              <a:buChar char="-"/>
            </a:pPr>
            <a:r>
              <a:rPr lang="hu-HU" sz="2400" dirty="0"/>
              <a:t>s</a:t>
            </a:r>
            <a:r>
              <a:rPr lang="hu-HU" sz="2400" dirty="0" smtClean="0"/>
              <a:t>zakokban átrendeződés</a:t>
            </a:r>
          </a:p>
          <a:p>
            <a:pPr marL="2286000" lvl="5" indent="0">
              <a:buNone/>
            </a:pPr>
            <a:endParaRPr lang="hu-HU" dirty="0" smtClean="0"/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endParaRPr lang="hu-HU" sz="800" dirty="0" smtClean="0"/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endParaRPr lang="hu-HU" sz="800" dirty="0" smtClean="0"/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endParaRPr lang="hu-HU" sz="800" dirty="0" smtClean="0"/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endParaRPr lang="hu-HU" sz="800" dirty="0" smtClean="0"/>
          </a:p>
          <a:p>
            <a:pPr marL="2286000" lvl="5" indent="0">
              <a:buNone/>
            </a:pPr>
            <a:r>
              <a:rPr lang="hu-HU" sz="800" dirty="0"/>
              <a:t>	</a:t>
            </a:r>
            <a:r>
              <a:rPr lang="hu-HU" sz="800" dirty="0" smtClean="0"/>
              <a:t>			</a:t>
            </a:r>
          </a:p>
          <a:p>
            <a:pPr marL="2286000" lvl="5" indent="0">
              <a:buNone/>
            </a:pPr>
            <a:r>
              <a:rPr lang="hu-HU" sz="800" dirty="0"/>
              <a:t>	</a:t>
            </a:r>
            <a:r>
              <a:rPr lang="hu-HU" sz="800" dirty="0" smtClean="0"/>
              <a:t>		</a:t>
            </a:r>
          </a:p>
          <a:p>
            <a:pPr marL="2286000" lvl="5" indent="0">
              <a:buNone/>
            </a:pPr>
            <a:r>
              <a:rPr lang="hu-HU" sz="800" dirty="0"/>
              <a:t>	</a:t>
            </a:r>
            <a:r>
              <a:rPr lang="hu-HU" sz="800" dirty="0" smtClean="0"/>
              <a:t>		</a:t>
            </a:r>
            <a:r>
              <a:rPr lang="hu-HU" sz="2400" dirty="0" smtClean="0"/>
              <a:t>- tankötelezettség hatása</a:t>
            </a:r>
          </a:p>
          <a:p>
            <a:pPr marL="2286000" lvl="5" indent="0">
              <a:buNone/>
            </a:pPr>
            <a:endParaRPr lang="hu-HU" sz="8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 lvl="8">
              <a:buFontTx/>
              <a:buChar char="-"/>
            </a:pPr>
            <a:endParaRPr lang="hu-HU" sz="800" dirty="0" smtClean="0"/>
          </a:p>
          <a:p>
            <a:pPr marL="3657600" lvl="8" indent="0">
              <a:buNone/>
            </a:pPr>
            <a:endParaRPr lang="hu-HU" sz="8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361" y="1412776"/>
            <a:ext cx="4322439" cy="25422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9" y="4142452"/>
            <a:ext cx="4268027" cy="26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0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936104"/>
          </a:xfrm>
        </p:spPr>
        <p:txBody>
          <a:bodyPr/>
          <a:lstStyle/>
          <a:p>
            <a:r>
              <a:rPr lang="hu-HU" dirty="0" smtClean="0"/>
              <a:t>nyelvismeret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Magyarország: 21,7%  - angol 13,7%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EU: angol 38% – 19 ország</a:t>
            </a:r>
          </a:p>
          <a:p>
            <a:pPr marL="0" indent="0">
              <a:buNone/>
            </a:pPr>
            <a:r>
              <a:rPr lang="hu-HU" sz="2000" dirty="0" smtClean="0"/>
              <a:t>         francia 12%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    német 11%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    spanyol 7%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    orosz 5%</a:t>
            </a:r>
          </a:p>
          <a:p>
            <a:pPr>
              <a:buFontTx/>
              <a:buChar char="-"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40581"/>
            <a:ext cx="3610744" cy="52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0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936104"/>
          </a:xfrm>
        </p:spPr>
        <p:txBody>
          <a:bodyPr/>
          <a:lstStyle/>
          <a:p>
            <a:r>
              <a:rPr lang="hu-HU" dirty="0" smtClean="0"/>
              <a:t>Vallási felekezethez tartozás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-</a:t>
            </a:r>
            <a:r>
              <a:rPr lang="hu-HU" dirty="0"/>
              <a:t> </a:t>
            </a:r>
            <a:r>
              <a:rPr lang="hu-HU" sz="1600" dirty="0" smtClean="0"/>
              <a:t>Magyarország:</a:t>
            </a:r>
          </a:p>
          <a:p>
            <a:pPr marL="0" indent="0">
              <a:buNone/>
            </a:pPr>
            <a:r>
              <a:rPr lang="hu-HU" sz="1600" dirty="0" smtClean="0"/>
              <a:t>    római katolikus 37%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református 12%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evangélikus 2%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görög katolikus 2%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felekezethez nem tartozó 18%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dirty="0" smtClean="0"/>
              <a:t>-   EU: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felekezethez tartozó 52%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a maga módján vallásos 27%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felekezethez nem tartozó 21%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(hisz Istenben – Málta 95%, Észtország 16%)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dirty="0" smtClean="0"/>
              <a:t>195, 279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268760"/>
            <a:ext cx="2664296" cy="31546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423370"/>
            <a:ext cx="3555532" cy="21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1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96419" cy="936104"/>
          </a:xfrm>
        </p:spPr>
        <p:txBody>
          <a:bodyPr/>
          <a:lstStyle/>
          <a:p>
            <a:r>
              <a:rPr lang="hu-HU" dirty="0" smtClean="0"/>
              <a:t>kisebbségek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Magyarország:</a:t>
            </a:r>
          </a:p>
          <a:p>
            <a:pPr marL="0" indent="0">
              <a:buNone/>
            </a:pPr>
            <a:r>
              <a:rPr lang="hu-HU" sz="2000" dirty="0" smtClean="0"/>
              <a:t>   nemzeti kisebbségek 3,1%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etnikai kisebbség 3,7%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egyéb kisebbségek 0,8%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- EU:</a:t>
            </a:r>
          </a:p>
          <a:p>
            <a:pPr marL="0" indent="0">
              <a:buNone/>
            </a:pPr>
            <a:r>
              <a:rPr lang="hu-HU" sz="2000" dirty="0" smtClean="0"/>
              <a:t>  50 millió fő – 10%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268760"/>
            <a:ext cx="4248472" cy="27256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333" y="4030249"/>
            <a:ext cx="404307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6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Gazdasági sajátosságok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- aktívak / inaktívak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foglalkoztatottak 58%, munkanélküliek </a:t>
            </a:r>
          </a:p>
          <a:p>
            <a:pPr marL="0" indent="0">
              <a:buNone/>
            </a:pPr>
            <a:r>
              <a:rPr lang="hu-HU" sz="1800" dirty="0" smtClean="0"/>
              <a:t>     inaktív keresők, eltartottak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- foglalkozási szerkezet / átrétegződés</a:t>
            </a:r>
          </a:p>
          <a:p>
            <a:pPr marL="0" indent="0">
              <a:buNone/>
            </a:pPr>
            <a:r>
              <a:rPr lang="hu-HU" sz="1800" dirty="0" smtClean="0"/>
              <a:t>     mezőgazdaság 55%  </a:t>
            </a:r>
            <a:r>
              <a:rPr lang="hu-HU" sz="1800" dirty="0" smtClean="0">
                <a:sym typeface="Symbol" panose="05050102010706020507" pitchFamily="18" charset="2"/>
              </a:rPr>
              <a:t></a:t>
            </a:r>
            <a:r>
              <a:rPr lang="hu-HU" sz="1800" dirty="0" smtClean="0"/>
              <a:t>  10%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ipar 25%  </a:t>
            </a:r>
            <a:r>
              <a:rPr lang="hu-HU" sz="1800" dirty="0" smtClean="0">
                <a:sym typeface="Symbol" panose="05050102010706020507" pitchFamily="18" charset="2"/>
              </a:rPr>
              <a:t></a:t>
            </a:r>
            <a:r>
              <a:rPr lang="hu-HU" sz="1800" dirty="0" smtClean="0"/>
              <a:t>  30%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szolgáltatás 20%  </a:t>
            </a:r>
            <a:r>
              <a:rPr lang="hu-HU" sz="1800" dirty="0" smtClean="0">
                <a:sym typeface="Symbol" panose="05050102010706020507" pitchFamily="18" charset="2"/>
              </a:rPr>
              <a:t></a:t>
            </a:r>
            <a:r>
              <a:rPr lang="hu-HU" sz="1800" dirty="0" smtClean="0"/>
              <a:t>  60%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- foglalkozás</a:t>
            </a:r>
          </a:p>
          <a:p>
            <a:pPr marL="0" indent="0">
              <a:buNone/>
            </a:pPr>
            <a:r>
              <a:rPr lang="hu-HU" sz="1800" dirty="0" smtClean="0"/>
              <a:t>     szellemi 43% - fizikai 57%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- alkalmazás minősége</a:t>
            </a:r>
          </a:p>
          <a:p>
            <a:pPr marL="0" indent="0">
              <a:buNone/>
            </a:pPr>
            <a:r>
              <a:rPr lang="hu-HU" sz="1800" dirty="0" smtClean="0"/>
              <a:t>     alkalmazott 89% - önálló 11%</a:t>
            </a:r>
            <a:endParaRPr lang="hu-HU" sz="1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4" y="1412776"/>
            <a:ext cx="4098032" cy="25633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4" y="4077047"/>
            <a:ext cx="3673401" cy="23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7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12443" cy="936104"/>
          </a:xfrm>
        </p:spPr>
        <p:txBody>
          <a:bodyPr/>
          <a:lstStyle/>
          <a:p>
            <a:r>
              <a:rPr lang="hu-HU" dirty="0" smtClean="0"/>
              <a:t>Gazdasági és demográfiai térkép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68760"/>
            <a:ext cx="64087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8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urbanizáció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517632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   </a:t>
            </a:r>
            <a:r>
              <a:rPr lang="hu-HU" sz="2000" dirty="0" smtClean="0"/>
              <a:t>%</a:t>
            </a:r>
            <a:r>
              <a:rPr lang="hu-HU" dirty="0" smtClean="0"/>
              <a:t>	</a:t>
            </a:r>
            <a:r>
              <a:rPr lang="hu-HU" sz="2000" dirty="0" smtClean="0"/>
              <a:t>       1m</a:t>
            </a:r>
            <a:r>
              <a:rPr lang="hu-HU" sz="2000" dirty="0" smtClean="0">
                <a:sym typeface="Symbol" panose="05050102010706020507" pitchFamily="18" charset="2"/>
              </a:rPr>
              <a:t></a:t>
            </a:r>
            <a:r>
              <a:rPr lang="hu-HU" sz="2000" dirty="0" smtClean="0"/>
              <a:t>   </a:t>
            </a:r>
            <a:r>
              <a:rPr lang="hu-HU" sz="2000" dirty="0" err="1" smtClean="0"/>
              <a:t>1m</a:t>
            </a:r>
            <a:r>
              <a:rPr lang="hu-HU" sz="2000" dirty="0" smtClean="0">
                <a:sym typeface="Symbol" panose="05050102010706020507" pitchFamily="18" charset="2"/>
              </a:rPr>
              <a:t>     f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     1900         2       12      86</a:t>
            </a:r>
          </a:p>
          <a:p>
            <a:pPr marL="0" indent="0">
              <a:buNone/>
            </a:pPr>
            <a:r>
              <a:rPr lang="hu-HU" sz="2000" dirty="0" smtClean="0"/>
              <a:t>     1950         8        21     71</a:t>
            </a:r>
          </a:p>
          <a:p>
            <a:pPr marL="0" indent="0">
              <a:buNone/>
            </a:pPr>
            <a:r>
              <a:rPr lang="hu-HU" sz="2000" dirty="0" smtClean="0"/>
              <a:t>     1990        19       28     53</a:t>
            </a:r>
          </a:p>
          <a:p>
            <a:pPr marL="0" indent="0">
              <a:buNone/>
            </a:pPr>
            <a:r>
              <a:rPr lang="hu-HU" sz="2000" dirty="0" smtClean="0"/>
              <a:t>     2020        27       35     38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89040"/>
            <a:ext cx="4176464" cy="28529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613" y="1520788"/>
            <a:ext cx="4031432" cy="25202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247" y="4127430"/>
            <a:ext cx="3510164" cy="23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9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házasságok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23035"/>
            <a:ext cx="8604448" cy="517431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dirty="0" err="1" smtClean="0"/>
              <a:t>poligínia</a:t>
            </a:r>
            <a:r>
              <a:rPr lang="hu-HU" sz="2000" dirty="0" smtClean="0"/>
              <a:t> - poliandria</a:t>
            </a:r>
          </a:p>
          <a:p>
            <a:pPr marL="0" indent="0">
              <a:buNone/>
            </a:pPr>
            <a:r>
              <a:rPr lang="hu-HU" sz="2000" dirty="0" smtClean="0"/>
              <a:t>       </a:t>
            </a:r>
          </a:p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dirty="0" err="1" smtClean="0"/>
              <a:t>homogámia</a:t>
            </a:r>
            <a:r>
              <a:rPr lang="hu-HU" sz="2000" dirty="0" smtClean="0"/>
              <a:t> - heterogámia</a:t>
            </a:r>
          </a:p>
          <a:p>
            <a:pPr marL="0" indent="0">
              <a:buNone/>
            </a:pPr>
            <a:r>
              <a:rPr lang="hu-HU" sz="2000" dirty="0" smtClean="0"/>
              <a:t>     személyes találkozás 79%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internet 64%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dirty="0" err="1" smtClean="0"/>
              <a:t>protogámia</a:t>
            </a:r>
            <a:r>
              <a:rPr lang="hu-HU" sz="2000" dirty="0" smtClean="0"/>
              <a:t> - </a:t>
            </a:r>
            <a:r>
              <a:rPr lang="hu-HU" sz="2000" dirty="0" err="1" smtClean="0"/>
              <a:t>palingámia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válás / özvegyülés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23035"/>
            <a:ext cx="4788024" cy="2293997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893563"/>
              </p:ext>
            </p:extLst>
          </p:nvPr>
        </p:nvGraphicFramePr>
        <p:xfrm>
          <a:off x="4067945" y="4005063"/>
          <a:ext cx="4788023" cy="26529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6679"/>
                <a:gridCol w="1302873"/>
                <a:gridCol w="1408904"/>
                <a:gridCol w="1409567"/>
              </a:tblGrid>
              <a:tr h="7327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Nyers házasságkötési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arányszám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először házasodók a házasságkötések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százalékában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Nyers válási arányszám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hu-H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13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 smtClean="0"/>
              <a:t>Termékenység, születések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Kzkulul.l.m.m.hooéizé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114176"/>
              </p:ext>
            </p:extLst>
          </p:nvPr>
        </p:nvGraphicFramePr>
        <p:xfrm>
          <a:off x="251519" y="1412778"/>
          <a:ext cx="4248473" cy="2606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1959"/>
                <a:gridCol w="743084"/>
                <a:gridCol w="1051848"/>
                <a:gridCol w="1032070"/>
                <a:gridCol w="879512"/>
              </a:tblGrid>
              <a:tr h="603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Születések száma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Élveszületés</a:t>
                      </a:r>
                      <a:r>
                        <a:rPr lang="hu-H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hu-H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száma ezer lakosra (205.!!!)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Teljes termékenységi arányszám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Bruttó reprodukciós együttható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2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146461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2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151819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2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148673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2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125679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2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97597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2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97047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hu-H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2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95361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Képtalálat a következőre: „születési mozgalom magyarország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462" y="1412777"/>
            <a:ext cx="407524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38" y="4067184"/>
            <a:ext cx="449024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9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8219256" cy="4608512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Tx/>
              <a:buChar char="-"/>
            </a:pPr>
            <a:r>
              <a:rPr lang="hu-HU" sz="4000" dirty="0" smtClean="0"/>
              <a:t>A demográfiai sajátosságok és folyamatok társadalmi – gazdasági hatásainak vizsgálata</a:t>
            </a:r>
          </a:p>
          <a:p>
            <a:endParaRPr lang="hu-HU" sz="4000" dirty="0" smtClean="0"/>
          </a:p>
          <a:p>
            <a:pPr marL="571500" indent="-571500">
              <a:buFontTx/>
              <a:buChar char="-"/>
            </a:pPr>
            <a:r>
              <a:rPr lang="hu-HU" sz="4000" dirty="0" smtClean="0"/>
              <a:t>Beavatkozási lehetőségek?</a:t>
            </a:r>
          </a:p>
          <a:p>
            <a:pPr marL="571500" indent="-571500">
              <a:buFontTx/>
              <a:buChar char="-"/>
            </a:pPr>
            <a:endParaRPr lang="hu-HU" sz="3300" dirty="0"/>
          </a:p>
          <a:p>
            <a:endParaRPr lang="hu-HU" sz="3300" dirty="0" smtClean="0"/>
          </a:p>
          <a:p>
            <a:r>
              <a:rPr lang="hu-HU" sz="4400" dirty="0" smtClean="0"/>
              <a:t>1. Népességszám </a:t>
            </a:r>
            <a:endParaRPr lang="hu-HU" sz="4400" dirty="0"/>
          </a:p>
          <a:p>
            <a:r>
              <a:rPr lang="hu-HU" sz="4400" dirty="0" smtClean="0"/>
              <a:t>					</a:t>
            </a:r>
            <a:endParaRPr lang="hu-HU" sz="4400" dirty="0"/>
          </a:p>
          <a:p>
            <a:r>
              <a:rPr lang="hu-HU" sz="4400" dirty="0"/>
              <a:t>	</a:t>
            </a:r>
            <a:r>
              <a:rPr lang="hu-HU" sz="4400" dirty="0" smtClean="0"/>
              <a:t>		2. A népesség összetétele</a:t>
            </a:r>
          </a:p>
          <a:p>
            <a:pPr marL="342900" indent="-342900">
              <a:buAutoNum type="arabicPeriod"/>
            </a:pPr>
            <a:endParaRPr lang="hu-HU" sz="4400" dirty="0" smtClean="0"/>
          </a:p>
          <a:p>
            <a:r>
              <a:rPr lang="hu-HU" sz="4400" dirty="0" smtClean="0"/>
              <a:t>3. Népesedési folyamatok</a:t>
            </a:r>
            <a:endParaRPr lang="hu-HU" sz="4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Demográfiai körkép</a:t>
            </a:r>
            <a:endParaRPr lang="hu-HU" dirty="0"/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6" name="Felfelé nyíl 5"/>
          <p:cNvSpPr/>
          <p:nvPr/>
        </p:nvSpPr>
        <p:spPr>
          <a:xfrm>
            <a:off x="2123728" y="4365104"/>
            <a:ext cx="144016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alra nyíl 9"/>
          <p:cNvSpPr/>
          <p:nvPr/>
        </p:nvSpPr>
        <p:spPr>
          <a:xfrm>
            <a:off x="3779912" y="4365104"/>
            <a:ext cx="136815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1619672" y="4365104"/>
            <a:ext cx="14401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3779912" y="3933056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felé nyíl 14"/>
          <p:cNvSpPr/>
          <p:nvPr/>
        </p:nvSpPr>
        <p:spPr>
          <a:xfrm>
            <a:off x="4355976" y="5229200"/>
            <a:ext cx="108012" cy="306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felé nyíl 15"/>
          <p:cNvSpPr/>
          <p:nvPr/>
        </p:nvSpPr>
        <p:spPr>
          <a:xfrm>
            <a:off x="4188786" y="5229200"/>
            <a:ext cx="95182" cy="306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Népesedés - magyarázatok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sz="2800" dirty="0"/>
              <a:t>Populációbiológia – Malthus, Pearl, </a:t>
            </a:r>
            <a:r>
              <a:rPr lang="hu-HU" sz="2800" dirty="0" smtClean="0"/>
              <a:t>eugenetika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Demográfiai átmenet </a:t>
            </a:r>
            <a:r>
              <a:rPr lang="hu-HU" sz="2800" dirty="0" smtClean="0"/>
              <a:t>elmélete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Közgazdasági </a:t>
            </a:r>
            <a:r>
              <a:rPr lang="hu-HU" sz="2800" dirty="0" smtClean="0"/>
              <a:t>elméletek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Szociológiai elméletek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0096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Halandóság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					Meddig élünk?</a:t>
            </a:r>
          </a:p>
          <a:p>
            <a:pPr marL="0" indent="0">
              <a:buNone/>
            </a:pPr>
            <a:r>
              <a:rPr lang="hu-HU" sz="1800" dirty="0" smtClean="0"/>
              <a:t>					- </a:t>
            </a:r>
            <a:r>
              <a:rPr lang="hu-HU" sz="1800" dirty="0"/>
              <a:t>n</a:t>
            </a:r>
            <a:r>
              <a:rPr lang="hu-HU" sz="1800" dirty="0" smtClean="0"/>
              <a:t>em</a:t>
            </a:r>
          </a:p>
          <a:p>
            <a:pPr marL="0" indent="0">
              <a:buNone/>
            </a:pPr>
            <a:r>
              <a:rPr lang="hu-HU" sz="1800" dirty="0" smtClean="0"/>
              <a:t>					- kor</a:t>
            </a:r>
          </a:p>
          <a:p>
            <a:pPr marL="0" indent="0">
              <a:buNone/>
            </a:pPr>
            <a:r>
              <a:rPr lang="hu-HU" sz="1800" dirty="0" smtClean="0"/>
              <a:t>					</a:t>
            </a:r>
            <a:endParaRPr lang="hu-HU" sz="24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5045980"/>
              </p:ext>
            </p:extLst>
          </p:nvPr>
        </p:nvGraphicFramePr>
        <p:xfrm>
          <a:off x="251524" y="1340771"/>
          <a:ext cx="4248467" cy="31719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49509"/>
                <a:gridCol w="849509"/>
                <a:gridCol w="849509"/>
                <a:gridCol w="849970"/>
                <a:gridCol w="849970"/>
              </a:tblGrid>
              <a:tr h="861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Férfiak halandósága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Nők halandósága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Halálozások száma ezer </a:t>
                      </a:r>
                      <a:r>
                        <a:rPr lang="hu-H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lakosra (16.!)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Csecsemő-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halálozás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(177.!)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65,89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70,10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66,31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65,45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72,70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65,13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73,71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76,46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79,21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7" y="2492896"/>
            <a:ext cx="4248471" cy="4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5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Halandóság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Meddig élünk?</a:t>
            </a:r>
          </a:p>
          <a:p>
            <a:pPr marL="0" indent="0">
              <a:buNone/>
            </a:pPr>
            <a:r>
              <a:rPr lang="hu-HU" sz="2000" dirty="0"/>
              <a:t>- iskolázottság (25 </a:t>
            </a:r>
            <a:r>
              <a:rPr lang="hu-HU" sz="2000" dirty="0" smtClean="0"/>
              <a:t>éves férfiak</a:t>
            </a:r>
            <a:r>
              <a:rPr lang="hu-HU" sz="2000" dirty="0"/>
              <a:t>)</a:t>
            </a:r>
          </a:p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dirty="0"/>
              <a:t>lakóhely (megyék)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89" y="2996952"/>
            <a:ext cx="3619955" cy="26642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413" y="1600200"/>
            <a:ext cx="4700075" cy="48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8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936104"/>
          </a:xfrm>
        </p:spPr>
        <p:txBody>
          <a:bodyPr/>
          <a:lstStyle/>
          <a:p>
            <a:r>
              <a:rPr lang="hu-HU" dirty="0" smtClean="0"/>
              <a:t>morbiditás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Poéilkl.iéuié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2391198"/>
              </p:ext>
            </p:extLst>
          </p:nvPr>
        </p:nvGraphicFramePr>
        <p:xfrm>
          <a:off x="179511" y="1412776"/>
          <a:ext cx="5616626" cy="21202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05460"/>
                <a:gridCol w="878876"/>
                <a:gridCol w="878257"/>
                <a:gridCol w="878876"/>
                <a:gridCol w="875157"/>
              </a:tblGrid>
              <a:tr h="2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Halálok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Férfi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összes %-a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Nő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összes %-a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keringési rendszer betegségei 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27960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37196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Daganatok 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17666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15396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légzőrendszer</a:t>
                      </a: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betegségei 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4512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3951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Külső okok (balesetek, öngyilkosság) 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3876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2044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emésztőrendszer betegségei 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3686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2589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Egyéb 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5845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6949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63545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68125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7" y="1545034"/>
            <a:ext cx="2999987" cy="505231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921" y="3665301"/>
            <a:ext cx="2642594" cy="30091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3" y="3588209"/>
            <a:ext cx="2699792" cy="31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0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Migráció - kivándorlás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						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9" y="1351663"/>
            <a:ext cx="3982393" cy="2185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921" y="3521947"/>
            <a:ext cx="5185420" cy="31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7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Migráció - bevándorlás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Ó</a:t>
            </a:r>
          </a:p>
          <a:p>
            <a:r>
              <a:rPr lang="hu-HU" dirty="0" err="1" smtClean="0"/>
              <a:t>űéűopó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5" y="1700808"/>
            <a:ext cx="844449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0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 smtClean="0"/>
              <a:t>Be lehet, be kell avatkozni?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 smtClean="0"/>
              <a:t>Irányok: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Eszközök:</a:t>
            </a:r>
          </a:p>
          <a:p>
            <a:pPr marL="0" indent="0">
              <a:buNone/>
            </a:pPr>
            <a:r>
              <a:rPr lang="hu-HU" sz="2400" dirty="0" smtClean="0"/>
              <a:t>- direkt</a:t>
            </a:r>
          </a:p>
          <a:p>
            <a:pPr marL="0" indent="0">
              <a:buNone/>
            </a:pPr>
            <a:r>
              <a:rPr lang="hu-HU" sz="2400" dirty="0" smtClean="0"/>
              <a:t>- indirekt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520956505"/>
              </p:ext>
            </p:extLst>
          </p:nvPr>
        </p:nvGraphicFramePr>
        <p:xfrm>
          <a:off x="2195736" y="1600200"/>
          <a:ext cx="4920208" cy="22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196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népességszám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3888432" cy="2808313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33497"/>
            <a:ext cx="374441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0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936104"/>
          </a:xfrm>
        </p:spPr>
        <p:txBody>
          <a:bodyPr/>
          <a:lstStyle/>
          <a:p>
            <a:r>
              <a:rPr lang="hu-HU" dirty="0" smtClean="0"/>
              <a:t>Túlnépesedés és népességfogyás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19" y="1556792"/>
            <a:ext cx="8640962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			</a:t>
            </a:r>
            <a:r>
              <a:rPr lang="hu-HU" dirty="0"/>
              <a:t> </a:t>
            </a:r>
            <a:r>
              <a:rPr lang="hu-HU" dirty="0" smtClean="0"/>
              <a:t>   </a:t>
            </a:r>
          </a:p>
          <a:p>
            <a:pPr marL="0" indent="0" algn="just">
              <a:buNone/>
            </a:pPr>
            <a:r>
              <a:rPr lang="hu-HU" dirty="0"/>
              <a:t>	</a:t>
            </a:r>
            <a:r>
              <a:rPr lang="hu-HU" dirty="0" smtClean="0"/>
              <a:t>		2017.10.23. 17 óra</a:t>
            </a:r>
          </a:p>
          <a:p>
            <a:pPr marL="0" indent="0" algn="just">
              <a:buNone/>
            </a:pPr>
            <a:r>
              <a:rPr lang="hu-HU" dirty="0" smtClean="0"/>
              <a:t>     7.541.676.627 fő		</a:t>
            </a:r>
            <a:r>
              <a:rPr lang="hu-HU" dirty="0"/>
              <a:t> </a:t>
            </a:r>
            <a:r>
              <a:rPr lang="hu-HU" dirty="0" smtClean="0"/>
              <a:t>      9.777.169 fő</a:t>
            </a:r>
          </a:p>
          <a:p>
            <a:pPr marL="0" indent="0" algn="just">
              <a:buNone/>
            </a:pPr>
            <a:r>
              <a:rPr lang="hu-HU" dirty="0" smtClean="0"/>
              <a:t>     +227.298 fő/nap		         -92 fő/nap</a:t>
            </a:r>
          </a:p>
          <a:p>
            <a:pPr marL="0" indent="0" algn="just">
              <a:buNone/>
            </a:pPr>
            <a:r>
              <a:rPr lang="hu-HU" dirty="0" smtClean="0"/>
              <a:t>	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7102738"/>
              </p:ext>
            </p:extLst>
          </p:nvPr>
        </p:nvGraphicFramePr>
        <p:xfrm>
          <a:off x="251519" y="1700808"/>
          <a:ext cx="425881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9086729"/>
              </p:ext>
            </p:extLst>
          </p:nvPr>
        </p:nvGraphicFramePr>
        <p:xfrm>
          <a:off x="4572000" y="1700808"/>
          <a:ext cx="4320481" cy="268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469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A világ népessége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1 milliárd	1804</a:t>
            </a:r>
          </a:p>
          <a:p>
            <a:pPr marL="0" indent="0">
              <a:buNone/>
            </a:pPr>
            <a:r>
              <a:rPr lang="hu-HU" dirty="0" smtClean="0"/>
              <a:t>2 milliárd	1923	    119 év</a:t>
            </a:r>
          </a:p>
          <a:p>
            <a:pPr marL="0" indent="0">
              <a:buNone/>
            </a:pPr>
            <a:r>
              <a:rPr lang="hu-HU" dirty="0" smtClean="0"/>
              <a:t>3 milliárd	1960</a:t>
            </a:r>
            <a:r>
              <a:rPr lang="hu-HU" dirty="0"/>
              <a:t>	 </a:t>
            </a:r>
            <a:r>
              <a:rPr lang="hu-HU" dirty="0" smtClean="0"/>
              <a:t>     37 év</a:t>
            </a:r>
          </a:p>
          <a:p>
            <a:pPr marL="0" indent="0">
              <a:buNone/>
            </a:pPr>
            <a:r>
              <a:rPr lang="hu-HU" dirty="0" smtClean="0"/>
              <a:t>4 milliárd	1974	      14 év</a:t>
            </a:r>
          </a:p>
          <a:p>
            <a:pPr marL="0" indent="0">
              <a:buNone/>
            </a:pPr>
            <a:r>
              <a:rPr lang="hu-HU" dirty="0" smtClean="0"/>
              <a:t>5 milliárd	1987	</a:t>
            </a:r>
            <a:r>
              <a:rPr lang="hu-HU" dirty="0"/>
              <a:t> </a:t>
            </a:r>
            <a:r>
              <a:rPr lang="hu-HU" dirty="0" smtClean="0"/>
              <a:t>     13 év</a:t>
            </a:r>
          </a:p>
          <a:p>
            <a:pPr marL="0" indent="0">
              <a:buNone/>
            </a:pPr>
            <a:r>
              <a:rPr lang="hu-HU" dirty="0" smtClean="0"/>
              <a:t>6 milliárd	1999	</a:t>
            </a:r>
            <a:r>
              <a:rPr lang="hu-HU" dirty="0"/>
              <a:t> </a:t>
            </a:r>
            <a:r>
              <a:rPr lang="hu-HU" dirty="0" smtClean="0"/>
              <a:t>     12 év</a:t>
            </a:r>
          </a:p>
          <a:p>
            <a:pPr marL="0" indent="0">
              <a:buNone/>
            </a:pPr>
            <a:r>
              <a:rPr lang="hu-HU" dirty="0" smtClean="0"/>
              <a:t>7 milliárd	2011	</a:t>
            </a:r>
            <a:r>
              <a:rPr lang="hu-HU" dirty="0"/>
              <a:t> </a:t>
            </a:r>
            <a:r>
              <a:rPr lang="hu-HU" dirty="0" smtClean="0"/>
              <a:t>     12 év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A világ népessége napjainkban lassuló ütemben nő!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919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Nők és férfiak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52451"/>
            <a:ext cx="836327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1. Születések – fiútöbblet</a:t>
            </a:r>
          </a:p>
          <a:p>
            <a:pPr marL="0" indent="0">
              <a:buNone/>
            </a:pPr>
            <a:r>
              <a:rPr lang="hu-HU" sz="1800" dirty="0" smtClean="0"/>
              <a:t>    - átlag 104-106 (48,7%, 51,3%)</a:t>
            </a:r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    - környezetszennyezés, stressz,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évszakok, hőmérséklet, anya súlya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- születésszabályozás, kultúra, vallás     </a:t>
            </a:r>
            <a:r>
              <a:rPr lang="hu-HU" sz="1600" dirty="0" smtClean="0"/>
              <a:t>                                                                                                                             </a:t>
            </a:r>
            <a:endParaRPr lang="hu-HU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2. Halandóság – férfiak rövidebb élete</a:t>
            </a:r>
          </a:p>
          <a:p>
            <a:pPr marL="0" indent="0">
              <a:buNone/>
            </a:pPr>
            <a:r>
              <a:rPr lang="hu-HU" dirty="0" smtClean="0"/>
              <a:t>						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514350" indent="-514350">
              <a:buAutoNum type="arabicPeriod"/>
            </a:pPr>
            <a:endParaRPr lang="hu-HU" dirty="0" smtClean="0"/>
          </a:p>
          <a:p>
            <a:pPr marL="514350" indent="-514350">
              <a:buAutoNum type="arabicPeriod"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1028" name="Picture 4" descr="http://itthon.transindex.ro/images/__leo/cikkek/cikkek_173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608" y="1398835"/>
            <a:ext cx="3161166" cy="22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tthon.transindex.ro/images/__leo/cikkek/cikkek_1735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608" y="3999384"/>
            <a:ext cx="3161166" cy="22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37741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6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NŐK ÉS FÉRFIAK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3</a:t>
            </a:r>
            <a:r>
              <a:rPr lang="hu-HU" sz="2800" dirty="0" smtClean="0"/>
              <a:t>. </a:t>
            </a:r>
            <a:r>
              <a:rPr lang="hu-HU" sz="2000" dirty="0" smtClean="0"/>
              <a:t>Háborúk – férfiak érintettsége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4.  Migráció – a férfi a vándorló nem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/>
              <a:t>	</a:t>
            </a: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					13132 ezer fő, 2015					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84984"/>
            <a:ext cx="464451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4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					</a:t>
            </a:r>
            <a:r>
              <a:rPr lang="hu-HU" sz="1600" dirty="0" smtClean="0"/>
              <a:t>Gyerekkorú (0-14 éves) </a:t>
            </a:r>
          </a:p>
          <a:p>
            <a:pPr marL="0" indent="0">
              <a:buNone/>
            </a:pPr>
            <a:r>
              <a:rPr lang="hu-HU" sz="1600" dirty="0" smtClean="0"/>
              <a:t>					Aktív korú (15-60 éves) </a:t>
            </a:r>
          </a:p>
          <a:p>
            <a:pPr marL="0" indent="0">
              <a:buNone/>
            </a:pPr>
            <a:r>
              <a:rPr lang="hu-HU" sz="1600" dirty="0" smtClean="0"/>
              <a:t>					Időskorú (60 év feletti)</a:t>
            </a:r>
          </a:p>
          <a:p>
            <a:pPr marL="0" indent="0">
              <a:buNone/>
            </a:pPr>
            <a:r>
              <a:rPr lang="hu-HU" sz="1600" dirty="0" smtClean="0"/>
              <a:t>					- világ: 26% – 61% – 13%</a:t>
            </a:r>
          </a:p>
          <a:p>
            <a:pPr marL="0" indent="0">
              <a:buNone/>
            </a:pPr>
            <a:r>
              <a:rPr lang="hu-HU" sz="1600" dirty="0" smtClean="0"/>
              <a:t>					- Magyarország: 14% -  67% - 19%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1600" dirty="0" smtClean="0"/>
              <a:t>Medián életkor:</a:t>
            </a:r>
          </a:p>
          <a:p>
            <a:pPr>
              <a:buAutoNum type="arabicPeriod"/>
            </a:pPr>
            <a:r>
              <a:rPr lang="hu-HU" sz="1600" dirty="0" smtClean="0"/>
              <a:t>  52,4 év Monaco </a:t>
            </a:r>
          </a:p>
          <a:p>
            <a:pPr marL="0" indent="0">
              <a:buNone/>
            </a:pPr>
            <a:r>
              <a:rPr lang="hu-HU" sz="1600" dirty="0" smtClean="0"/>
              <a:t>31.   41,8 év Magyarország </a:t>
            </a:r>
          </a:p>
          <a:p>
            <a:pPr marL="0" indent="0">
              <a:buNone/>
            </a:pPr>
            <a:r>
              <a:rPr lang="hu-HU" sz="1600" dirty="0" smtClean="0"/>
              <a:t>229. 15,3 év Niger</a:t>
            </a:r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4364572" cy="29523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100" y="3917685"/>
            <a:ext cx="4132372" cy="26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Családi állapot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- több nőtlen, hajadon</a:t>
            </a:r>
          </a:p>
          <a:p>
            <a:pPr marL="0" indent="0">
              <a:buNone/>
            </a:pPr>
            <a:r>
              <a:rPr lang="hu-HU" sz="2000" dirty="0" smtClean="0"/>
              <a:t>- kevesebb házas</a:t>
            </a:r>
          </a:p>
          <a:p>
            <a:pPr marL="0" indent="0">
              <a:buNone/>
            </a:pPr>
            <a:r>
              <a:rPr lang="hu-HU" sz="2000" dirty="0" smtClean="0"/>
              <a:t>- több elvált</a:t>
            </a:r>
            <a:endParaRPr lang="hu-HU" sz="2000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					</a:t>
            </a:r>
            <a:r>
              <a:rPr lang="hu-HU" sz="2000" dirty="0" smtClean="0"/>
              <a:t>- élettársi kapcsolatok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		- újraházasodók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5307717"/>
              </p:ext>
            </p:extLst>
          </p:nvPr>
        </p:nvGraphicFramePr>
        <p:xfrm>
          <a:off x="457201" y="3714403"/>
          <a:ext cx="40427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049" y="1268760"/>
            <a:ext cx="3835751" cy="33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3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665</Words>
  <Application>Microsoft Office PowerPoint</Application>
  <PresentationFormat>Diavetítés a képernyőre (4:3 oldalarány)</PresentationFormat>
  <Paragraphs>407</Paragraphs>
  <Slides>27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Megújuló Egyetem Felsőoktatási intézményi fejlesztések a felsőfokú oktatás minőségének és hozzáférhetőségének együttes javítása érdekében   EFOP-3.4.3-16-2016-00015 </vt:lpstr>
      <vt:lpstr>Demográfiai körkép</vt:lpstr>
      <vt:lpstr>népességszám</vt:lpstr>
      <vt:lpstr>Túlnépesedés és népességfogyás </vt:lpstr>
      <vt:lpstr>A világ népessége</vt:lpstr>
      <vt:lpstr>Nők és férfiak</vt:lpstr>
      <vt:lpstr>NŐK ÉS FÉRFIAK</vt:lpstr>
      <vt:lpstr>életkor</vt:lpstr>
      <vt:lpstr>Családi állapot</vt:lpstr>
      <vt:lpstr>Írni – olvasni tudás</vt:lpstr>
      <vt:lpstr>iskolázottság</vt:lpstr>
      <vt:lpstr>nyelvismeret</vt:lpstr>
      <vt:lpstr>Vallási felekezethez tartozás</vt:lpstr>
      <vt:lpstr>kisebbségek</vt:lpstr>
      <vt:lpstr>Gazdasági sajátosságok</vt:lpstr>
      <vt:lpstr>Gazdasági és demográfiai térkép</vt:lpstr>
      <vt:lpstr>urbanizáció</vt:lpstr>
      <vt:lpstr>házasságok</vt:lpstr>
      <vt:lpstr>Termékenység, születések</vt:lpstr>
      <vt:lpstr>Népesedés - magyarázatok</vt:lpstr>
      <vt:lpstr>Halandóság</vt:lpstr>
      <vt:lpstr>Halandóság</vt:lpstr>
      <vt:lpstr>morbiditás</vt:lpstr>
      <vt:lpstr>Migráció - kivándorlás</vt:lpstr>
      <vt:lpstr>Migráció - bevándorlás</vt:lpstr>
      <vt:lpstr>Be lehet, be kell avatkozni?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117</cp:revision>
  <dcterms:created xsi:type="dcterms:W3CDTF">2014-03-03T11:13:53Z</dcterms:created>
  <dcterms:modified xsi:type="dcterms:W3CDTF">2017-10-27T07:46:09Z</dcterms:modified>
</cp:coreProperties>
</file>